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9" r:id="rId3"/>
    <p:sldId id="298" r:id="rId4"/>
    <p:sldId id="296" r:id="rId5"/>
    <p:sldId id="264" r:id="rId6"/>
    <p:sldId id="29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65" r:id="rId16"/>
    <p:sldId id="288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87907" autoAdjust="0"/>
  </p:normalViewPr>
  <p:slideViewPr>
    <p:cSldViewPr showGuides="1">
      <p:cViewPr varScale="1">
        <p:scale>
          <a:sx n="86" d="100"/>
          <a:sy n="86" d="100"/>
        </p:scale>
        <p:origin x="7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382B-7B7C-42AB-8B3D-D79CFA9AC121}" type="datetimeFigureOut">
              <a:rPr lang="de-DE" smtClean="0"/>
              <a:t>16.05.2017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9178-D483-4052-9971-4AE3B54D22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44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9178-D483-4052-9971-4AE3B54D224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877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9178-D483-4052-9971-4AE3B54D224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02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725" marR="0" lvl="0" indent="-452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Dabei treten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Vis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und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Jessup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Court gemeinsam mit einer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Court-Broschüre auf, die im Sommer an die Förderer verschickt wird.</a:t>
            </a:r>
          </a:p>
          <a:p>
            <a:pPr marL="720725" indent="-452438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452438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452438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Davon ist auch für die kommende Saison auszugehen. </a:t>
            </a:r>
          </a:p>
          <a:p>
            <a:pPr marL="720725" indent="-452438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Die konkrete Budgetplanung wird im (Spät-)Herbst von den Coaches in Absprache mit dem Team gemacht.</a:t>
            </a:r>
            <a:endParaRPr lang="de-DE" sz="20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Besucht werden – je nach Team – Partneruniversitäten, Kanzleien oder Vorbereitungsturniere.</a:t>
            </a: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Die Reise an die Westküste wird vom Freundeskreis grundsätzlich mit insgesamt 1.000€ pro Team unterstützt. </a:t>
            </a: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Beim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Vis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wird zudem regelmäßig mindestens ein weiterer internationaler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Pre-Moot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im europäischen Ausland besucht.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36C8-3BF1-4BED-98CC-F1E66605898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949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725" marR="0" lvl="0" indent="-4524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Dabei treten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Vis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und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Jessup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Court gemeinsam mit einer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Court-Broschüre auf, die im Sommer an die Förderer verschickt wird.</a:t>
            </a:r>
          </a:p>
          <a:p>
            <a:pPr marL="720725" indent="-452438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452438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452438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Davon ist auch für die kommende Saison auszugehen. </a:t>
            </a:r>
          </a:p>
          <a:p>
            <a:pPr marL="720725" indent="-452438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Die konkrete Budgetplanung wird im (Spät-)Herbst von den Coaches in Absprache mit dem Team gemacht.</a:t>
            </a:r>
            <a:endParaRPr lang="de-DE" sz="20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endParaRPr lang="de-DE" sz="12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Besucht werden – je nach Team – Partneruniversitäten, Kanzleien oder Vorbereitungsturniere.</a:t>
            </a: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Die Reise an die Westküste wird vom Freundeskreis grundsätzlich mit insgesamt 1.000€ pro Team unterstützt. </a:t>
            </a:r>
          </a:p>
          <a:p>
            <a:pPr marL="720725" indent="-277813">
              <a:buFont typeface="Symbol" panose="05050102010706020507" pitchFamily="18" charset="2"/>
              <a:buChar char="-"/>
            </a:pP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Beim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Vis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wird zudem regelmäßig mindestens ein weiterer internationaler </a:t>
            </a:r>
            <a:r>
              <a:rPr lang="de-DE" sz="1200" b="0" dirty="0" err="1">
                <a:latin typeface="Calibri" panose="020F0502020204030204" pitchFamily="34" charset="0"/>
                <a:cs typeface="Times New Roman" pitchFamily="18" charset="0"/>
              </a:rPr>
              <a:t>Pre-Moot</a:t>
            </a:r>
            <a:r>
              <a:rPr lang="de-DE" sz="1200" b="0" dirty="0">
                <a:latin typeface="Calibri" panose="020F0502020204030204" pitchFamily="34" charset="0"/>
                <a:cs typeface="Times New Roman" pitchFamily="18" charset="0"/>
              </a:rPr>
              <a:t> im europäischen Ausland besucht.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E36C8-3BF1-4BED-98CC-F1E66605898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04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D9178-D483-4052-9971-4AE3B54D224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133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62EFD9A4-E974-4AA0-B323-E010285B99E3}" type="datetime1">
              <a:rPr lang="de-DE" smtClean="0"/>
              <a:t>16.05.2017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36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94EFE-5367-4EA9-9A9E-29AECB2EC4F4}" type="datetime1">
              <a:rPr lang="de-DE" smtClean="0"/>
              <a:t>16.05.2017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00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34C46-1DEB-4D91-85E4-4E48FC98E54B}" type="datetime1">
              <a:rPr lang="de-DE" smtClean="0"/>
              <a:t>16.05.2017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04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EE57D-85EB-4378-A3DA-4B6217EA0604}" type="datetime1">
              <a:rPr lang="de-DE" smtClean="0"/>
              <a:t>16.05.2017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24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BA2B-6474-44F8-A46E-9E5CDEFF0A04}" type="datetime1">
              <a:rPr lang="de-DE" smtClean="0"/>
              <a:t>16.05.2017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176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1F34-9659-4476-A137-6C1F51E1A3AA}" type="datetime1">
              <a:rPr lang="de-DE" smtClean="0"/>
              <a:t>16.05.2017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6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44C1-3C0F-4A46-97A9-8EFBCF94CEA7}" type="datetime1">
              <a:rPr lang="de-DE" smtClean="0"/>
              <a:t>16.05.2017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9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34CB-5723-46FA-A11E-E4FBF968869D}" type="datetime1">
              <a:rPr lang="de-DE" smtClean="0"/>
              <a:t>16.05.2017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119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4D3E-F01A-4A36-9BB9-CA557E5E1459}" type="datetime1">
              <a:rPr lang="de-DE" smtClean="0"/>
              <a:t>16.05.2017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632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76D5A-53B0-4F5E-8FD1-4242CE758A18}" type="datetime1">
              <a:rPr lang="de-DE" smtClean="0"/>
              <a:t>16.05.2017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64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29B4-F197-464A-B08F-228AAA45C298}" type="datetime1">
              <a:rPr lang="de-DE" smtClean="0"/>
              <a:t>16.05.2017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82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781F32C-5FF9-4AF1-B996-AB13FA57EEB3}" type="datetime1">
              <a:rPr lang="de-DE" smtClean="0"/>
              <a:t>16.05.2017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37147E4-C158-4644-BBC2-CB146A2199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3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jakob.stachow@hhu.de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063" y="1052736"/>
            <a:ext cx="8676456" cy="2016224"/>
          </a:xfrm>
        </p:spPr>
        <p:txBody>
          <a:bodyPr>
            <a:normAutofit fontScale="90000"/>
          </a:bodyPr>
          <a:lstStyle/>
          <a:p>
            <a:r>
              <a:rPr lang="de-DE" sz="6000" dirty="0" smtClean="0">
                <a:latin typeface="Calibri" panose="020F0502020204030204" pitchFamily="34" charset="0"/>
              </a:rPr>
              <a:t>Der Willem C. </a:t>
            </a:r>
            <a:r>
              <a:rPr lang="de-DE" sz="6000" dirty="0" err="1" smtClean="0">
                <a:latin typeface="Calibri" panose="020F0502020204030204" pitchFamily="34" charset="0"/>
              </a:rPr>
              <a:t>Vis</a:t>
            </a:r>
            <a:r>
              <a:rPr lang="de-DE" sz="6000" dirty="0" smtClean="0">
                <a:latin typeface="Calibri" panose="020F0502020204030204" pitchFamily="34" charset="0"/>
              </a:rPr>
              <a:t> Arbitration </a:t>
            </a:r>
            <a:r>
              <a:rPr lang="de-DE" sz="6000" dirty="0" err="1" smtClean="0">
                <a:latin typeface="Calibri" panose="020F0502020204030204" pitchFamily="34" charset="0"/>
              </a:rPr>
              <a:t>Moot</a:t>
            </a:r>
            <a:r>
              <a:rPr lang="de-DE" sz="6000" dirty="0" smtClean="0">
                <a:latin typeface="Calibri" panose="020F0502020204030204" pitchFamily="34" charset="0"/>
              </a:rPr>
              <a:t> </a:t>
            </a:r>
            <a:r>
              <a:rPr lang="de-DE" dirty="0">
                <a:latin typeface="Calibri" panose="020F0502020204030204" pitchFamily="34" charset="0"/>
              </a:rPr>
              <a:t/>
            </a:r>
            <a:br>
              <a:rPr lang="de-DE" dirty="0">
                <a:latin typeface="Calibri" panose="020F0502020204030204" pitchFamily="34" charset="0"/>
              </a:rPr>
            </a:br>
            <a:endParaRPr lang="de-DE" sz="3100" i="1" dirty="0"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2952328" cy="30409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tx1">
                <a:alpha val="6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32403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1800" u="sng" dirty="0">
                <a:latin typeface="Calibri Light" panose="020F0302020204030204" pitchFamily="34" charset="0"/>
                <a:cs typeface="Times New Roman" pitchFamily="18" charset="0"/>
              </a:rPr>
              <a:t>Wie läuft der Wettbewerb ab? – </a:t>
            </a:r>
            <a:r>
              <a:rPr lang="de-DE" sz="1800" b="1" u="sng" dirty="0">
                <a:latin typeface="Calibri Light" panose="020F0302020204030204" pitchFamily="34" charset="0"/>
                <a:cs typeface="Times New Roman" pitchFamily="18" charset="0"/>
              </a:rPr>
              <a:t>Die Schriftsatzphase</a:t>
            </a:r>
          </a:p>
          <a:p>
            <a:pPr marL="0" indent="0">
              <a:buNone/>
            </a:pPr>
            <a:endParaRPr lang="de-DE" sz="18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Klassischer Auftakt der </a:t>
            </a:r>
            <a:r>
              <a:rPr lang="de-DE" sz="18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 Court Saison stellen die </a:t>
            </a:r>
            <a:r>
              <a:rPr lang="de-DE" sz="1800" b="1" dirty="0">
                <a:latin typeface="Calibri Light" panose="020F0302020204030204" pitchFamily="34" charset="0"/>
                <a:cs typeface="Times New Roman" pitchFamily="18" charset="0"/>
              </a:rPr>
              <a:t>Frankfurt </a:t>
            </a:r>
            <a:r>
              <a:rPr lang="de-DE" sz="1800" b="1" dirty="0" err="1">
                <a:latin typeface="Calibri Light" panose="020F0302020204030204" pitchFamily="34" charset="0"/>
                <a:cs typeface="Times New Roman" pitchFamily="18" charset="0"/>
              </a:rPr>
              <a:t>Drafting</a:t>
            </a:r>
            <a:r>
              <a:rPr lang="de-DE" sz="1800" b="1" dirty="0">
                <a:latin typeface="Calibri Light" panose="020F0302020204030204" pitchFamily="34" charset="0"/>
                <a:cs typeface="Times New Roman" pitchFamily="18" charset="0"/>
              </a:rPr>
              <a:t> School </a:t>
            </a: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sowie die </a:t>
            </a:r>
            <a:r>
              <a:rPr lang="de-DE" sz="1800" b="1" dirty="0" err="1">
                <a:latin typeface="Calibri Light" panose="020F0302020204030204" pitchFamily="34" charset="0"/>
                <a:cs typeface="Times New Roman" pitchFamily="18" charset="0"/>
              </a:rPr>
              <a:t>Mooting</a:t>
            </a:r>
            <a:r>
              <a:rPr lang="de-DE" sz="1800" b="1" dirty="0">
                <a:latin typeface="Calibri Light" panose="020F0302020204030204" pitchFamily="34" charset="0"/>
                <a:cs typeface="Times New Roman" pitchFamily="18" charset="0"/>
              </a:rPr>
              <a:t> School </a:t>
            </a: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an der Uni Düsseldorf dar,</a:t>
            </a:r>
          </a:p>
          <a:p>
            <a:pPr>
              <a:buFontTx/>
              <a:buChar char="-"/>
            </a:pPr>
            <a:r>
              <a:rPr lang="de-DE" sz="1800" b="1" dirty="0">
                <a:latin typeface="Calibri Light" panose="020F0302020204030204" pitchFamily="34" charset="0"/>
                <a:cs typeface="Times New Roman" pitchFamily="18" charset="0"/>
              </a:rPr>
              <a:t>Anfang Oktober </a:t>
            </a: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erscheint der Sachverhalt, der sich wie eine tatsächliche Akte aus Parteianträgen,</a:t>
            </a:r>
            <a:b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</a:b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Zeugenaussagen, Korrespondenz und Vertragsauszügen zusammensetzt</a:t>
            </a:r>
          </a:p>
          <a:p>
            <a:pPr>
              <a:buFontTx/>
              <a:buChar char="-"/>
            </a:pP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Hintereinander werden dann der Klägerschriftsatz (Abgabe meist Anfang Dezember) und der Beklagtenschriftsatz verfasst</a:t>
            </a:r>
          </a:p>
          <a:p>
            <a:pPr>
              <a:buFontTx/>
              <a:buChar char="-"/>
            </a:pP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Sachverhalt wird in einzelne „</a:t>
            </a:r>
            <a:r>
              <a:rPr lang="de-DE" sz="1800" dirty="0" err="1">
                <a:latin typeface="Calibri Light" panose="020F0302020204030204" pitchFamily="34" charset="0"/>
                <a:cs typeface="Times New Roman" pitchFamily="18" charset="0"/>
              </a:rPr>
              <a:t>Issues</a:t>
            </a: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“ aufgeteilt, die dann zumeist in zweier Gruppen bearbeitet werden</a:t>
            </a:r>
          </a:p>
          <a:p>
            <a:pPr>
              <a:buFontTx/>
              <a:buChar char="-"/>
            </a:pP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Nach Absenden des Klägerschriftsatzes bekommt man den Schriftsatz einer anderen Uni zugesendet und antwortet darauf als Beklagter (Frist bis Anfang Januar)</a:t>
            </a:r>
          </a:p>
          <a:p>
            <a:pPr>
              <a:buFontTx/>
              <a:buChar char="-"/>
            </a:pPr>
            <a:r>
              <a:rPr lang="de-DE" sz="1800" dirty="0">
                <a:latin typeface="Calibri Light" panose="020F0302020204030204" pitchFamily="34" charset="0"/>
                <a:cs typeface="Times New Roman" pitchFamily="18" charset="0"/>
              </a:rPr>
              <a:t>Schriftsatzphase ist die intensivste Phase des </a:t>
            </a:r>
            <a:r>
              <a:rPr lang="de-DE" sz="1800" dirty="0" err="1">
                <a:latin typeface="Calibri Light" panose="020F0302020204030204" pitchFamily="34" charset="0"/>
                <a:cs typeface="Times New Roman" pitchFamily="18" charset="0"/>
              </a:rPr>
              <a:t>Moots</a:t>
            </a:r>
            <a:endParaRPr lang="de-DE" sz="18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http://www.insys-icom.de/bausteine.net/i/39719/teamgeist.jpg?width=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76" y="4645992"/>
            <a:ext cx="533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3.gstatic.com/images?q=tbn:ANd9GcRjRQT4o1Zj-o3LLQQ4UWe0zh9kzRO9HyHCdQarNP1he5KKH6C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4"/>
          <a:stretch/>
        </p:blipFill>
        <p:spPr bwMode="auto">
          <a:xfrm>
            <a:off x="6290621" y="4639146"/>
            <a:ext cx="2025795" cy="17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028080" y="502086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9909"/>
            <a:ext cx="7859216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u="sng" dirty="0">
                <a:latin typeface="Calibri Light" panose="020F0302020204030204" pitchFamily="34" charset="0"/>
                <a:cs typeface="Times New Roman" pitchFamily="18" charset="0"/>
              </a:rPr>
              <a:t>Wie läuft der Wettbewerb ab? – </a:t>
            </a:r>
            <a:r>
              <a:rPr lang="de-DE" sz="1500" b="1" u="sng" dirty="0">
                <a:latin typeface="Calibri Light" panose="020F0302020204030204" pitchFamily="34" charset="0"/>
                <a:cs typeface="Times New Roman" pitchFamily="18" charset="0"/>
              </a:rPr>
              <a:t>Die </a:t>
            </a:r>
            <a:r>
              <a:rPr lang="de-DE" sz="1500" b="1" u="sng" dirty="0" err="1">
                <a:latin typeface="Calibri Light" panose="020F0302020204030204" pitchFamily="34" charset="0"/>
                <a:cs typeface="Times New Roman" pitchFamily="18" charset="0"/>
              </a:rPr>
              <a:t>Pleadingphase</a:t>
            </a:r>
            <a:endParaRPr lang="de-DE" sz="1500" b="1" u="sng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de-DE" sz="15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Die </a:t>
            </a:r>
            <a:r>
              <a:rPr lang="de-DE" sz="1500" dirty="0" err="1">
                <a:latin typeface="Calibri Light" panose="020F0302020204030204" pitchFamily="34" charset="0"/>
                <a:cs typeface="Times New Roman" pitchFamily="18" charset="0"/>
              </a:rPr>
              <a:t>Pleadingphase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 ist das </a:t>
            </a:r>
            <a:r>
              <a:rPr lang="de-DE" sz="1500" b="1" dirty="0">
                <a:latin typeface="Calibri Light" panose="020F0302020204030204" pitchFamily="34" charset="0"/>
                <a:cs typeface="Times New Roman" pitchFamily="18" charset="0"/>
              </a:rPr>
              <a:t>Herzstück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 des Wettbewerbs</a:t>
            </a:r>
          </a:p>
          <a:p>
            <a:pPr>
              <a:buFontTx/>
              <a:buChar char="-"/>
            </a:pP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Ab ca. Mitte Januar wird sich zunächst in internen </a:t>
            </a:r>
            <a:r>
              <a:rPr lang="de-DE" sz="1500" dirty="0" err="1">
                <a:latin typeface="Calibri Light" panose="020F0302020204030204" pitchFamily="34" charset="0"/>
                <a:cs typeface="Times New Roman" pitchFamily="18" charset="0"/>
              </a:rPr>
              <a:t>Pleadings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, dann in </a:t>
            </a:r>
            <a:r>
              <a:rPr lang="de-DE" sz="1500" dirty="0" err="1">
                <a:latin typeface="Calibri Light" panose="020F0302020204030204" pitchFamily="34" charset="0"/>
                <a:cs typeface="Times New Roman" pitchFamily="18" charset="0"/>
              </a:rPr>
              <a:t>Probepleadings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 in Sozietäten in Düsseldorf und Umgebung gegen benachbarte Universitäten und schließlich in </a:t>
            </a:r>
            <a:r>
              <a:rPr lang="de-DE" sz="1500" dirty="0" err="1">
                <a:latin typeface="Calibri Light" panose="020F0302020204030204" pitchFamily="34" charset="0"/>
                <a:cs typeface="Times New Roman" pitchFamily="18" charset="0"/>
              </a:rPr>
              <a:t>Pre-Moots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 (Vorbereitungsturniere) in Deutschland und im Ausland (New York etc.) auf Wien vorbereitet</a:t>
            </a:r>
          </a:p>
          <a:p>
            <a:pPr>
              <a:buFontTx/>
              <a:buChar char="-"/>
            </a:pP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Plädiert werden sowohl Kläger als auch Beklagtenseite, wobei immer zwei Vertreter pro Seite vor einem Dreiköpfigen Schiedsgericht aus Anwälten, Professoren sowie Schiedsexperten auftreten</a:t>
            </a:r>
          </a:p>
          <a:p>
            <a:pPr>
              <a:buFontTx/>
              <a:buChar char="-"/>
            </a:pP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Besuchte </a:t>
            </a:r>
            <a:r>
              <a:rPr lang="de-DE" sz="1500" dirty="0" err="1">
                <a:latin typeface="Calibri Light" panose="020F0302020204030204" pitchFamily="34" charset="0"/>
                <a:cs typeface="Times New Roman" pitchFamily="18" charset="0"/>
              </a:rPr>
              <a:t>Pre-Moots</a:t>
            </a:r>
            <a:r>
              <a:rPr lang="de-DE" sz="1500" dirty="0">
                <a:latin typeface="Calibri Light" panose="020F0302020204030204" pitchFamily="34" charset="0"/>
                <a:cs typeface="Times New Roman" pitchFamily="18" charset="0"/>
              </a:rPr>
              <a:t> in den vergangenen Jahren: Budapest, Düsseldorf, New York, Warschau, Belgrad</a:t>
            </a:r>
            <a:r>
              <a:rPr lang="de-DE" sz="1600" dirty="0">
                <a:latin typeface="Calibri Light" panose="020F0302020204030204" pitchFamily="34" charset="0"/>
              </a:rPr>
              <a:t/>
            </a:r>
            <a:br>
              <a:rPr lang="de-DE" sz="1600" dirty="0">
                <a:latin typeface="Calibri Light" panose="020F0302020204030204" pitchFamily="34" charset="0"/>
              </a:rPr>
            </a:br>
            <a:endParaRPr lang="de-DE" sz="16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</a:endParaRPr>
          </a:p>
        </p:txBody>
      </p:sp>
      <p:pic>
        <p:nvPicPr>
          <p:cNvPr id="1030" name="Picture 6" descr="http://www.uni-marburg.de/fb01/lehrstuehle/zivilrecht/wolff/vis/bilder/MMM_2011_49.jpg/image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12" y="5085184"/>
            <a:ext cx="4074840" cy="157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00088" y="511915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9157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foto.images-tiscover.com/fotos/0/3/1024/576/80/FFFFFF/http%3A%2F%2Ffoto-origin.images-tiscover.com%2Fat%2Fimages%2FRGN%2F366%2FRGN108866at%2Fwien-27eiz.jpg/ml63pPh9pbRR8MP0yZS3SQ%3D%3D/z/7/wien-27e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87039"/>
            <a:ext cx="332837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2352" y="1412776"/>
            <a:ext cx="7474024" cy="2293715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Wie läuft der Wettbewerb ab? </a:t>
            </a:r>
            <a:r>
              <a:rPr lang="de-DE" sz="1600" b="1" u="sng" dirty="0">
                <a:latin typeface="Calibri Light" panose="020F0302020204030204" pitchFamily="34" charset="0"/>
                <a:cs typeface="Times New Roman" pitchFamily="18" charset="0"/>
              </a:rPr>
              <a:t>Die Finalwoche in Wien 1/2</a:t>
            </a:r>
          </a:p>
          <a:p>
            <a:pPr marL="0" indent="0">
              <a:buNone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Finalwettbewerb ist vom Modus einer Fußball-WM ähnlich: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in einer Vorrunde aus 4 Pleadings gilt es, so viele Punkte wie möglich zu sammeln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danach Einzug der besten 64 Teams in die sog. Elimination </a:t>
            </a:r>
            <a:r>
              <a:rPr lang="de-DE" sz="1600" dirty="0" err="1">
                <a:latin typeface="Calibri Light" panose="020F0302020204030204" pitchFamily="34" charset="0"/>
                <a:cs typeface="Times New Roman" pitchFamily="18" charset="0"/>
              </a:rPr>
              <a:t>Rounds</a:t>
            </a: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, ab dort k.o. System bis zum Finale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Pleadings finden in der Uni Wien sowie angrenzenden Kanzleien statt</a:t>
            </a:r>
          </a:p>
          <a:p>
            <a:pPr>
              <a:buFontTx/>
              <a:buChar char="-"/>
            </a:pPr>
            <a:endParaRPr lang="de-DE" sz="16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4" descr="http://www.ius.bg.ac.rs/informacije/slike/moot%202012%2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87039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028080" y="487403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09783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sz="1600" u="sng" dirty="0">
                <a:solidFill>
                  <a:prstClr val="black"/>
                </a:solidFill>
                <a:latin typeface="Calibri Light" panose="020F0302020204030204" pitchFamily="34" charset="0"/>
                <a:cs typeface="Times New Roman" pitchFamily="18" charset="0"/>
              </a:rPr>
              <a:t>Wie läuft der Wettbewerb ab? – </a:t>
            </a:r>
            <a:r>
              <a:rPr lang="de-DE" sz="1600" b="1" u="sng" dirty="0">
                <a:solidFill>
                  <a:prstClr val="black"/>
                </a:solidFill>
                <a:latin typeface="Calibri Light" panose="020F0302020204030204" pitchFamily="34" charset="0"/>
                <a:cs typeface="Times New Roman" pitchFamily="18" charset="0"/>
              </a:rPr>
              <a:t>Die Finalwoche in Wien 2/2</a:t>
            </a:r>
          </a:p>
          <a:p>
            <a:pPr marL="0" indent="0">
              <a:buNone/>
            </a:pPr>
            <a:endParaRPr lang="de-DE" sz="12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de-DE" sz="1400" dirty="0">
                <a:latin typeface="Calibri Light" panose="020F0302020204030204" pitchFamily="34" charset="0"/>
                <a:cs typeface="Times New Roman" pitchFamily="18" charset="0"/>
              </a:rPr>
              <a:t>Auszug aus dem Kalender der letzten Saison:</a:t>
            </a:r>
          </a:p>
          <a:p>
            <a:pPr marL="0" indent="0">
              <a:buNone/>
            </a:pPr>
            <a:endParaRPr lang="de-DE" sz="1400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793462"/>
              </p:ext>
            </p:extLst>
          </p:nvPr>
        </p:nvGraphicFramePr>
        <p:xfrm>
          <a:off x="539552" y="3140968"/>
          <a:ext cx="5266928" cy="2377440"/>
        </p:xfrm>
        <a:graphic>
          <a:graphicData uri="http://schemas.openxmlformats.org/drawingml/2006/table">
            <a:tbl>
              <a:tblPr/>
              <a:tblGrid>
                <a:gridCol w="23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Thursday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, 6 April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Moot Alumni Association Welcoming Party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Friday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, 7 April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Official Welcome –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Opening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400" baseline="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Ceremony</a:t>
                      </a:r>
                      <a:r>
                        <a:rPr lang="de-DE" sz="1400" baseline="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</a:t>
                      </a:r>
                      <a:endParaRPr lang="de-DE" sz="1400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Saturday - Tuesday, </a:t>
                      </a:r>
                    </a:p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8 – 11 April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General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Rounds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Argument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Tuesday evening - Wednesday – Thursday, </a:t>
                      </a:r>
                    </a:p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11 – 13 April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Elimination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Rounds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of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Argument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Thursday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, 13 April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Finals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and</a:t>
                      </a:r>
                      <a:r>
                        <a:rPr lang="de-DE" sz="1400" dirty="0">
                          <a:latin typeface="Calibri Light" panose="020F0302020204030204" pitchFamily="34" charset="0"/>
                          <a:cs typeface="Times New Roman" pitchFamily="18" charset="0"/>
                        </a:rPr>
                        <a:t> Awards </a:t>
                      </a:r>
                      <a:r>
                        <a:rPr lang="de-DE" sz="1400" dirty="0" err="1">
                          <a:latin typeface="Calibri Light" panose="020F0302020204030204" pitchFamily="34" charset="0"/>
                          <a:cs typeface="Times New Roman" pitchFamily="18" charset="0"/>
                        </a:rPr>
                        <a:t>Banquet</a:t>
                      </a:r>
                      <a:endParaRPr lang="de-DE" sz="1400" dirty="0"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2" descr="C:\Users\Christopher\Desktop\450px-WienJuridic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2376264" cy="347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00088" y="570989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7492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11560" y="1485359"/>
            <a:ext cx="58326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Calibri Light" panose="020F0302020204030204" pitchFamily="34" charset="0"/>
              </a:rPr>
              <a:t>Ich bewerbe mich also, wenn:</a:t>
            </a:r>
          </a:p>
          <a:p>
            <a:endParaRPr lang="de-DE" sz="16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</a:rPr>
              <a:t>ich Interesse an wirtschafts- oder schiedsverfahrensrechtlichen Themen habe oder einfach einmal meinen Horizont erweitern möchte</a:t>
            </a:r>
          </a:p>
          <a:p>
            <a:endParaRPr lang="de-DE" sz="16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</a:rPr>
              <a:t>mich der sportliche Gedanke an der Teilnahme in einem Team Wettbewerb reizt</a:t>
            </a:r>
          </a:p>
          <a:p>
            <a:pPr marL="285750" indent="-285750"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</a:rPr>
              <a:t>ich neue Kontakte und Freundschaften auf  allen Kontinenten schließen möchte</a:t>
            </a:r>
          </a:p>
          <a:p>
            <a:pPr marL="285750" indent="-285750"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</a:rPr>
              <a:t>… und einfach einmal für ein Semester  dem alltäglichen Trott entfliehen möchte!</a:t>
            </a:r>
          </a:p>
          <a:p>
            <a:endParaRPr lang="de-DE" sz="1600" u="sng" dirty="0"/>
          </a:p>
        </p:txBody>
      </p:sp>
      <p:pic>
        <p:nvPicPr>
          <p:cNvPr id="4102" name="Picture 6" descr="Das Vis Team 2014/2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03" y="5157192"/>
            <a:ext cx="1935213" cy="128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as Vis Team 2013/2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26" y="5149510"/>
            <a:ext cx="2664826" cy="12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80603" y="481996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0" t="25044" r="8430" b="-11274"/>
          <a:stretch/>
        </p:blipFill>
        <p:spPr>
          <a:xfrm>
            <a:off x="6300191" y="4779616"/>
            <a:ext cx="2448273" cy="19617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7" y="116632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323528" y="980728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de-DE" sz="1600" dirty="0">
              <a:latin typeface="Calibri" panose="020F0502020204030204" pitchFamily="34" charset="0"/>
            </a:endParaRPr>
          </a:p>
          <a:p>
            <a:pPr marL="1349375" indent="-1349375" defTabSz="674688"/>
            <a:r>
              <a:rPr lang="de-DE" sz="1600" b="1" u="sng" dirty="0" smtClean="0">
                <a:latin typeface="Calibri" panose="020F0502020204030204" pitchFamily="34" charset="0"/>
              </a:rPr>
              <a:t>Willem </a:t>
            </a:r>
            <a:r>
              <a:rPr lang="de-DE" sz="1600" b="1" u="sng" dirty="0">
                <a:latin typeface="Calibri" panose="020F0502020204030204" pitchFamily="34" charset="0"/>
              </a:rPr>
              <a:t>C. </a:t>
            </a:r>
            <a:r>
              <a:rPr lang="de-DE" sz="1600" b="1" u="sng" dirty="0" err="1">
                <a:latin typeface="Calibri" panose="020F0502020204030204" pitchFamily="34" charset="0"/>
              </a:rPr>
              <a:t>Vis</a:t>
            </a:r>
            <a:r>
              <a:rPr lang="de-DE" sz="1600" b="1" u="sng" dirty="0">
                <a:latin typeface="Calibri" panose="020F0502020204030204" pitchFamily="34" charset="0"/>
              </a:rPr>
              <a:t>  </a:t>
            </a:r>
            <a:r>
              <a:rPr lang="de-DE" sz="1600" b="1" u="sng" dirty="0" err="1">
                <a:latin typeface="Calibri" panose="020F0502020204030204" pitchFamily="34" charset="0"/>
              </a:rPr>
              <a:t>Moot</a:t>
            </a:r>
            <a:r>
              <a:rPr lang="de-DE" sz="1600" b="1" dirty="0">
                <a:latin typeface="Calibri" panose="020F0502020204030204" pitchFamily="34" charset="0"/>
              </a:rPr>
              <a:t>: </a:t>
            </a:r>
            <a:r>
              <a:rPr lang="de-DE" sz="1600" dirty="0">
                <a:latin typeface="Calibri" panose="020F0502020204030204" pitchFamily="34" charset="0"/>
              </a:rPr>
              <a:t>gerne per E-Mail an Herrn </a:t>
            </a:r>
            <a:r>
              <a:rPr lang="de-DE" sz="1600" b="1" dirty="0">
                <a:latin typeface="Calibri" panose="020F0502020204030204" pitchFamily="34" charset="0"/>
              </a:rPr>
              <a:t>Jakob Stachow </a:t>
            </a:r>
            <a:r>
              <a:rPr lang="de-DE" sz="1600" dirty="0">
                <a:latin typeface="Calibri" panose="020F0502020204030204" pitchFamily="34" charset="0"/>
              </a:rPr>
              <a:t>(</a:t>
            </a:r>
            <a:r>
              <a:rPr lang="de-DE" sz="1600" dirty="0">
                <a:latin typeface="Calibri" panose="020F0502020204030204" pitchFamily="34" charset="0"/>
                <a:hlinkClick r:id="rId2"/>
              </a:rPr>
              <a:t>jakob.stachow@hhu.de</a:t>
            </a:r>
            <a:r>
              <a:rPr lang="de-DE" sz="1600" dirty="0">
                <a:latin typeface="Calibri" panose="020F0502020204030204" pitchFamily="34" charset="0"/>
              </a:rPr>
              <a:t>)</a:t>
            </a:r>
          </a:p>
          <a:p>
            <a:pPr marL="1349375" indent="-1349375" defTabSz="533400"/>
            <a:endParaRPr lang="de-DE" sz="1600" dirty="0">
              <a:latin typeface="Calibri" panose="020F0502020204030204" pitchFamily="34" charset="0"/>
            </a:endParaRPr>
          </a:p>
          <a:p>
            <a:pPr marL="1349375" indent="-1349375" defTabSz="533400"/>
            <a:endParaRPr lang="de-DE" sz="1600" dirty="0">
              <a:latin typeface="Calibri" panose="020F0502020204030204" pitchFamily="34" charset="0"/>
            </a:endParaRPr>
          </a:p>
          <a:p>
            <a:pPr marL="1349375" indent="-1349375" defTabSz="533400"/>
            <a:r>
              <a:rPr lang="de-DE" sz="1600" b="1" u="sng" dirty="0" smtClean="0">
                <a:latin typeface="Calibri" panose="020F0502020204030204" pitchFamily="34" charset="0"/>
              </a:rPr>
              <a:t>Bewerbungsunterlagen:</a:t>
            </a:r>
            <a:r>
              <a:rPr lang="de-DE" sz="1600" dirty="0" smtClean="0">
                <a:latin typeface="Calibri" panose="020F0502020204030204" pitchFamily="34" charset="0"/>
              </a:rPr>
              <a:t> Bitte </a:t>
            </a:r>
            <a:r>
              <a:rPr lang="de-DE" sz="1600" b="1" dirty="0">
                <a:latin typeface="Calibri" panose="020F0502020204030204" pitchFamily="34" charset="0"/>
              </a:rPr>
              <a:t>eine </a:t>
            </a:r>
            <a:r>
              <a:rPr lang="de-DE" sz="1600" b="1" dirty="0" err="1">
                <a:latin typeface="Calibri" panose="020F0502020204030204" pitchFamily="34" charset="0"/>
              </a:rPr>
              <a:t>pdf</a:t>
            </a:r>
            <a:r>
              <a:rPr lang="de-DE" sz="1600" b="1" dirty="0">
                <a:latin typeface="Calibri" panose="020F0502020204030204" pitchFamily="34" charset="0"/>
              </a:rPr>
              <a:t>-Datei </a:t>
            </a:r>
            <a:r>
              <a:rPr lang="de-DE" sz="1600" dirty="0">
                <a:latin typeface="Calibri" panose="020F0502020204030204" pitchFamily="34" charset="0"/>
              </a:rPr>
              <a:t>mit:</a:t>
            </a:r>
          </a:p>
          <a:p>
            <a:pPr marL="1349375" indent="-1349375" defTabSz="533400"/>
            <a:endParaRPr lang="de-DE" sz="1600" dirty="0">
              <a:latin typeface="Calibri" panose="020F0502020204030204" pitchFamily="34" charset="0"/>
            </a:endParaRPr>
          </a:p>
          <a:p>
            <a:pPr defTabSz="533400"/>
            <a:r>
              <a:rPr lang="de-DE" sz="1600" dirty="0">
                <a:latin typeface="Calibri" panose="020F0502020204030204" pitchFamily="34" charset="0"/>
              </a:rPr>
              <a:t>	- etwa einseitigem, englischsprachigem </a:t>
            </a:r>
            <a:r>
              <a:rPr lang="de-DE" sz="1600" b="1" dirty="0">
                <a:latin typeface="Calibri" panose="020F0502020204030204" pitchFamily="34" charset="0"/>
              </a:rPr>
              <a:t>Motivationsschreiben</a:t>
            </a:r>
            <a:r>
              <a:rPr lang="de-DE" sz="1600" dirty="0">
                <a:latin typeface="Calibri" panose="020F0502020204030204" pitchFamily="34" charset="0"/>
              </a:rPr>
              <a:t>,</a:t>
            </a:r>
          </a:p>
          <a:p>
            <a:pPr defTabSz="533400"/>
            <a:r>
              <a:rPr lang="de-DE" sz="1600" dirty="0">
                <a:latin typeface="Calibri" panose="020F0502020204030204" pitchFamily="34" charset="0"/>
              </a:rPr>
              <a:t>	- tabellarischem </a:t>
            </a:r>
            <a:r>
              <a:rPr lang="de-DE" sz="1600" b="1" dirty="0">
                <a:latin typeface="Calibri" panose="020F0502020204030204" pitchFamily="34" charset="0"/>
              </a:rPr>
              <a:t>Lebenslauf</a:t>
            </a:r>
            <a:r>
              <a:rPr lang="de-DE" sz="1600" dirty="0">
                <a:latin typeface="Calibri" panose="020F0502020204030204" pitchFamily="34" charset="0"/>
              </a:rPr>
              <a:t> und</a:t>
            </a:r>
          </a:p>
          <a:p>
            <a:pPr defTabSz="533400"/>
            <a:r>
              <a:rPr lang="de-DE" sz="1600" dirty="0">
                <a:latin typeface="Calibri" panose="020F0502020204030204" pitchFamily="34" charset="0"/>
              </a:rPr>
              <a:t>	- einfachen </a:t>
            </a:r>
            <a:r>
              <a:rPr lang="de-DE" sz="1600" b="1" dirty="0">
                <a:latin typeface="Calibri" panose="020F0502020204030204" pitchFamily="34" charset="0"/>
              </a:rPr>
              <a:t>Kopien bisheriger Leistungen </a:t>
            </a:r>
            <a:r>
              <a:rPr lang="de-DE" sz="1600" dirty="0">
                <a:latin typeface="Calibri" panose="020F0502020204030204" pitchFamily="34" charset="0"/>
              </a:rPr>
              <a:t>(universitäre Leistungen, Abitur, ggf. </a:t>
            </a:r>
          </a:p>
          <a:p>
            <a:pPr defTabSz="533400"/>
            <a:r>
              <a:rPr lang="de-DE" sz="1600" dirty="0">
                <a:latin typeface="Calibri" panose="020F0502020204030204" pitchFamily="34" charset="0"/>
              </a:rPr>
              <a:t>              Arbeitszeugnisse/Sprachscheine etc.).</a:t>
            </a:r>
          </a:p>
          <a:p>
            <a:pPr defTabSz="533400"/>
            <a:endParaRPr lang="de-DE" sz="1400" dirty="0">
              <a:latin typeface="Calibri" panose="020F0502020204030204" pitchFamily="34" charset="0"/>
            </a:endParaRPr>
          </a:p>
          <a:p>
            <a:pPr marL="1520825" lvl="2" indent="-171450">
              <a:buFont typeface="Symbol" pitchFamily="18" charset="2"/>
              <a:buChar char="-"/>
            </a:pPr>
            <a:endParaRPr lang="de-DE" sz="1100" dirty="0">
              <a:latin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600" b="1" dirty="0">
                <a:latin typeface="Calibri" panose="020F0502020204030204" pitchFamily="34" charset="0"/>
              </a:rPr>
              <a:t>Die Bewerbungsfrist</a:t>
            </a:r>
            <a:r>
              <a:rPr lang="de-DE" sz="1600" dirty="0">
                <a:latin typeface="Calibri" panose="020F0502020204030204" pitchFamily="34" charset="0"/>
              </a:rPr>
              <a:t> endet am Sonntag, den </a:t>
            </a:r>
            <a:r>
              <a:rPr lang="de-DE" sz="1600" b="1" dirty="0">
                <a:latin typeface="Calibri" panose="020F0502020204030204" pitchFamily="34" charset="0"/>
              </a:rPr>
              <a:t>21. Mai 2017</a:t>
            </a:r>
            <a:r>
              <a:rPr lang="de-DE" sz="1600" dirty="0">
                <a:latin typeface="Calibri" panose="020F0502020204030204" pitchFamily="34" charset="0"/>
              </a:rPr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de-DE" sz="1200" dirty="0">
              <a:latin typeface="Calibri" panose="020F0502020204030204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</a:rPr>
              <a:t>Eventuell notwendige </a:t>
            </a:r>
            <a:r>
              <a:rPr lang="de-DE" sz="1600" b="1" dirty="0">
                <a:latin typeface="Calibri" panose="020F0502020204030204" pitchFamily="34" charset="0"/>
              </a:rPr>
              <a:t>Auswahlgespräche </a:t>
            </a:r>
            <a:r>
              <a:rPr lang="de-DE" sz="1600" dirty="0">
                <a:latin typeface="Calibri" panose="020F0502020204030204" pitchFamily="34" charset="0"/>
              </a:rPr>
              <a:t>finden zwischen dem </a:t>
            </a:r>
            <a:r>
              <a:rPr lang="de-DE" sz="1600" b="1" dirty="0">
                <a:latin typeface="Calibri" panose="020F0502020204030204" pitchFamily="34" charset="0"/>
              </a:rPr>
              <a:t>29. Mai und 2. Juni</a:t>
            </a:r>
            <a:r>
              <a:rPr lang="de-DE" sz="1600" dirty="0">
                <a:latin typeface="Calibri" panose="020F0502020204030204" pitchFamily="34" charset="0"/>
              </a:rPr>
              <a:t> statt. Es wird rechtzeitig dazu eingeladen!</a:t>
            </a:r>
          </a:p>
          <a:p>
            <a:pPr marL="1520825" lvl="2" indent="-171450">
              <a:buFont typeface="Symbol" pitchFamily="18" charset="2"/>
              <a:buChar char="-"/>
            </a:pPr>
            <a:endParaRPr lang="de-DE" sz="1100" dirty="0">
              <a:latin typeface="Calibri" panose="020F0502020204030204" pitchFamily="34" charset="0"/>
            </a:endParaRPr>
          </a:p>
          <a:p>
            <a:pPr marL="171450" lvl="2" indent="-171450">
              <a:buFont typeface="Arial" pitchFamily="34" charset="0"/>
              <a:buChar char="•"/>
            </a:pPr>
            <a:r>
              <a:rPr lang="de-DE" sz="1600" b="1" dirty="0">
                <a:latin typeface="Calibri" panose="020F0502020204030204" pitchFamily="34" charset="0"/>
              </a:rPr>
              <a:t>Bei absoluter Unentschlossenheit werden Bewerbungen für beide Moot Courts akzeptiert </a:t>
            </a:r>
            <a:r>
              <a:rPr lang="de-DE" sz="1600" dirty="0">
                <a:latin typeface="Calibri" panose="020F0502020204030204" pitchFamily="34" charset="0"/>
              </a:rPr>
              <a:t>– bitte bewerben Sie sich dann aber dennoch für jeden Moot Court </a:t>
            </a:r>
            <a:r>
              <a:rPr lang="de-DE" sz="1600" b="1" dirty="0">
                <a:latin typeface="Calibri" panose="020F0502020204030204" pitchFamily="34" charset="0"/>
              </a:rPr>
              <a:t>einzeln</a:t>
            </a:r>
            <a:r>
              <a:rPr lang="de-DE" sz="1600" dirty="0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457200" y="44624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atin typeface="Calibri" panose="020F0502020204030204" pitchFamily="34" charset="0"/>
              </a:rPr>
              <a:t>Bewerbung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9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2" y="283937"/>
            <a:ext cx="2034762" cy="2713015"/>
          </a:xfrm>
          <a:prstGeom prst="rect">
            <a:avLst/>
          </a:prstGeom>
        </p:spPr>
      </p:pic>
      <p:pic>
        <p:nvPicPr>
          <p:cNvPr id="16" name="Picture 4" descr="https://photos-1.dropbox.com/t/2/AABLfWt_aFJ6nPPKU5h9HWB1N9IrVKdhzZVGzOyZQS54WQ/12/87423990/jpeg/32x32/1/1462888800/0/2/Foto%2015.02.16%2C%2019%2011%2044.jpg/EOPMrcIEGDggAigC/afsqHhr6ri1eeGdjZPbEVJkycFwqICs18ippuPDcoH8?size_mode=3&amp;size=800x6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7"/>
          <a:stretch/>
        </p:blipFill>
        <p:spPr bwMode="auto">
          <a:xfrm>
            <a:off x="6558073" y="283937"/>
            <a:ext cx="2421088" cy="239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photos-3.dropbox.com/t/2/AAClh_MoXSkvFC8X5q2z7f1wLy01zac6Ed8_otdwUvKD3A/12/87423990/jpeg/32x32/3/1462888800/0/2/Foto%2024.03.16%2C%2016%2032%2011.jpg/EOPMrcIEGDggAigC/IrRN-Q_4d5n-MD78lAPZxHLsaPMdjfOdwVL8ztX7n7M?size_mode=3&amp;size=800x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29" y="116632"/>
            <a:ext cx="3667768" cy="274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18328" r="-584" b="9259"/>
          <a:stretch/>
        </p:blipFill>
        <p:spPr>
          <a:xfrm>
            <a:off x="1907704" y="4725144"/>
            <a:ext cx="3712410" cy="201622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0968"/>
            <a:ext cx="2036282" cy="27150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t="27463" r="7950"/>
          <a:stretch/>
        </p:blipFill>
        <p:spPr>
          <a:xfrm>
            <a:off x="5508104" y="3645024"/>
            <a:ext cx="3744416" cy="2852936"/>
          </a:xfrm>
          <a:prstGeom prst="rect">
            <a:avLst/>
          </a:prstGeom>
        </p:spPr>
      </p:pic>
      <p:pic>
        <p:nvPicPr>
          <p:cNvPr id="7" name="Picture 2" descr="https://photos-6.dropbox.com/t/2/AADXc-DxxnurnLXn-FDLcKeE5nvtybeX4WiAAJr_kcnz8w/12/87423990/jpeg/32x32/3/1462888800/0/2/Foto%2010.12.15%2C%2018%2026%2024.jpg/EOPMrcIEGDggAigC/2NUHxDYrjT9g0SDvfJvKcdYbNPfpo6fGl_h9fqiuqow?size_mode=3&amp;size=800x60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-1743"/>
          <a:stretch/>
        </p:blipFill>
        <p:spPr bwMode="auto">
          <a:xfrm>
            <a:off x="3123641" y="2924944"/>
            <a:ext cx="2430159" cy="22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9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1196752"/>
            <a:ext cx="8147248" cy="39604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</a:rPr>
              <a:t>Wörtliche Übersetzung: „</a:t>
            </a:r>
            <a:r>
              <a:rPr lang="de-DE" sz="1600" b="1" dirty="0">
                <a:latin typeface="Calibri" panose="020F0502020204030204" pitchFamily="34" charset="0"/>
              </a:rPr>
              <a:t>fiktives Gericht“</a:t>
            </a:r>
            <a:endParaRPr lang="de-DE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</a:rPr>
              <a:t>Was bedeutet das jetzt genau?</a:t>
            </a: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Simulation einer Gerichtsverhandlung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Schriftliche und mündliche rechtliche Vertretung der Prozessparteien (Kläger und Beklagter).</a:t>
            </a:r>
            <a:endParaRPr lang="de-DE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Internationaler Wettbewerb auf englischer Sprache.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endParaRPr lang="de-DE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„</a:t>
            </a:r>
            <a:r>
              <a:rPr lang="de-DE" sz="1600" dirty="0" err="1">
                <a:latin typeface="Calibri" panose="020F0502020204030204" pitchFamily="34" charset="0"/>
              </a:rPr>
              <a:t>Moot</a:t>
            </a:r>
            <a:r>
              <a:rPr lang="de-DE" sz="1600" dirty="0">
                <a:latin typeface="Calibri" panose="020F0502020204030204" pitchFamily="34" charset="0"/>
              </a:rPr>
              <a:t> Courts“ haben eine große </a:t>
            </a:r>
            <a:r>
              <a:rPr lang="de-DE" sz="1600" b="1" dirty="0">
                <a:latin typeface="Calibri" panose="020F0502020204030204" pitchFamily="34" charset="0"/>
              </a:rPr>
              <a:t>Tradition in der Juristenausbildung</a:t>
            </a:r>
            <a:r>
              <a:rPr lang="de-DE" sz="1600" dirty="0">
                <a:latin typeface="Calibri" panose="020F0502020204030204" pitchFamily="34" charset="0"/>
              </a:rPr>
              <a:t> des anglo-amerikanischen Rechtsraums.</a:t>
            </a: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</a:rPr>
              <a:t>Zusammengefasst:</a:t>
            </a: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Sie schlüpfen in die </a:t>
            </a:r>
            <a:r>
              <a:rPr lang="de-DE" sz="1400" b="1" dirty="0">
                <a:latin typeface="Calibri" panose="020F0502020204030204" pitchFamily="34" charset="0"/>
              </a:rPr>
              <a:t>Rolle eines Anwalts!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Sie vertreten </a:t>
            </a:r>
            <a:r>
              <a:rPr lang="de-DE" sz="1400" b="1" dirty="0">
                <a:latin typeface="Calibri" panose="020F0502020204030204" pitchFamily="34" charset="0"/>
              </a:rPr>
              <a:t>Parteiinteressen!</a:t>
            </a:r>
            <a:endParaRPr lang="de-DE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Richter aus der Praxis und Lehre prüfen und bewerten Ihre Argumentation.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457200" y="44624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>
                <a:latin typeface="Calibri" panose="020F0502020204030204" pitchFamily="34" charset="0"/>
              </a:rPr>
              <a:t>Was ist überhaupt ein Moot Court?</a:t>
            </a:r>
            <a:endParaRPr lang="de-DE" sz="320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http://www.uni-marburg.de/fb01/lehrstuehle/zivilrecht/wolff/vis/bilder/DSC02436.JPG/image_p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31" y="5211113"/>
            <a:ext cx="1919900" cy="140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1.bp.blogspot.com/-1rvZnqP6_Dk/Tz04di9nbtI/AAAAAAAAAGs/5ukB6l5J6P0/s1600/Jessup_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8" y="5157191"/>
            <a:ext cx="226825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</a:rPr>
              <a:t>Was bringt ein Moot Court? 1/2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1196752"/>
            <a:ext cx="8147248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Einblick in ein </a:t>
            </a: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neuartiges Rechtsgebiet </a:t>
            </a: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Behandlung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aktueller Fragen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aus rechtlicher Perspektive – </a:t>
            </a:r>
            <a:r>
              <a:rPr lang="de-DE" sz="1400" dirty="0">
                <a:latin typeface="Calibri" panose="020F0502020204030204" pitchFamily="34" charset="0"/>
              </a:rPr>
              <a:t>Recht wird plastischer, begreifbarer, lebendiger!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Möglichkeit sich aus einer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anderen Perspektive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in einer großen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inhaltlichen Tiefe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mit Rechtsproblemen zu beschäftigen.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</a:rPr>
              <a:t>Erkenntnisse über </a:t>
            </a:r>
            <a:r>
              <a:rPr lang="de-DE" sz="1400" b="1" dirty="0">
                <a:latin typeface="Calibri" panose="020F0502020204030204" pitchFamily="34" charset="0"/>
              </a:rPr>
              <a:t>Raum für Kreativität im Recht </a:t>
            </a:r>
            <a:r>
              <a:rPr lang="de-DE" sz="1400" dirty="0">
                <a:latin typeface="Calibri" panose="020F0502020204030204" pitchFamily="34" charset="0"/>
              </a:rPr>
              <a:t>– Lösungen finden für bislang ungeklärte Probleme.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Hervorragende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Vorbereitung auf den Schwerpunkt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oder als „Seitenblick“ im Studium.</a:t>
            </a:r>
          </a:p>
          <a:p>
            <a:pPr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intensives und individuelles </a:t>
            </a: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Juratraining</a:t>
            </a: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Kleingruppe von max.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5-6 Personen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– beste Betreuungsrelation im ganzen Studium.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Training der Fähigkeit zum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komplexen juristischen Denken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durch Umgang mit völlig unbekannten und anspruchsvollen Rechtsproblemen. </a:t>
            </a:r>
            <a:endParaRPr lang="de-DE" sz="14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Schlagkräftiges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Argumentieren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– auch mit schwachen Argumenten!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Hervorragendes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 juristisches Schreiben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– in der Sache </a:t>
            </a:r>
            <a:r>
              <a:rPr lang="de-DE" sz="1400" i="1" dirty="0">
                <a:latin typeface="Calibri" panose="020F0502020204030204" pitchFamily="34" charset="0"/>
                <a:sym typeface="Wingdings" panose="05000000000000000000" pitchFamily="2" charset="2"/>
              </a:rPr>
              <a:t>und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mit Blick auf die </a:t>
            </a:r>
            <a:r>
              <a:rPr lang="de-DE" sz="1400" dirty="0" err="1">
                <a:latin typeface="Calibri" panose="020F0502020204030204" pitchFamily="34" charset="0"/>
                <a:sym typeface="Wingdings" panose="05000000000000000000" pitchFamily="2" charset="2"/>
              </a:rPr>
              <a:t>Formalia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Bis an die eigenen juristischen und persönlichen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Grenzen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gehen – und darüber hinaus!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endParaRPr lang="de-DE" sz="14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legal English 2.0</a:t>
            </a: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Lesen, Schreiben, Präsentieren, Überzeugen – auf Englisch!</a:t>
            </a:r>
          </a:p>
          <a:p>
            <a:pPr marL="720725" indent="-360363"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Kennenlernen und Einsetzen von englischsprachiger Fachliteratur!</a:t>
            </a:r>
            <a:endParaRPr lang="de-DE" sz="20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DE" sz="11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>
            <a:normAutofit/>
          </a:bodyPr>
          <a:lstStyle/>
          <a:p>
            <a:pPr algn="ctr"/>
            <a:r>
              <a:rPr lang="de-DE" sz="3200" dirty="0">
                <a:latin typeface="Calibri" panose="020F0502020204030204" pitchFamily="34" charset="0"/>
              </a:rPr>
              <a:t>Was bringt ein Moot Court? 2/2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51520" y="1196752"/>
            <a:ext cx="8147248" cy="56166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Soft Skills/Teamwork</a:t>
            </a: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60363" indent="-360363"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Mündlich und schriftlich erfolgreich präsentieren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– 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Selbstbewusstsein aufbauen und stärken!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Spielerisches Erleben der Vor- und Nachteile von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Teamwork.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Jeder kann und soll einen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individuellen Beitrag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zum Gelingen des Gesamtprojektes liefern – </a:t>
            </a:r>
            <a:b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</a:b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„Alle sitzen in einem Boot!“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Den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Umgang mit verschiedenen Charakteren 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erfahren und erlernen.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Networking</a:t>
            </a: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/internationale und nationale </a:t>
            </a: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Kontakte</a:t>
            </a:r>
          </a:p>
          <a:p>
            <a:pPr>
              <a:spcBef>
                <a:spcPts val="0"/>
              </a:spcBef>
            </a:pPr>
            <a:endParaRPr lang="de-DE" sz="1600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ts val="0"/>
              </a:spcBef>
            </a:pPr>
            <a:r>
              <a:rPr lang="de-DE" sz="1600" dirty="0">
                <a:latin typeface="Calibri" panose="020F0502020204030204" pitchFamily="34" charset="0"/>
                <a:sym typeface="Wingdings" panose="05000000000000000000" pitchFamily="2" charset="2"/>
              </a:rPr>
              <a:t>Universitäre</a:t>
            </a:r>
            <a:r>
              <a:rPr lang="de-DE" sz="1600" b="1" dirty="0">
                <a:latin typeface="Calibri" panose="020F0502020204030204" pitchFamily="34" charset="0"/>
                <a:sym typeface="Wingdings" panose="05000000000000000000" pitchFamily="2" charset="2"/>
              </a:rPr>
              <a:t> Boni</a:t>
            </a:r>
          </a:p>
          <a:p>
            <a:pPr>
              <a:spcBef>
                <a:spcPts val="0"/>
              </a:spcBef>
            </a:pPr>
            <a:endParaRPr lang="de-DE" sz="1600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Seminar- &amp; Fremdsprachenschein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Anrechnung einer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Übungsklausur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in dem betreffenden Semester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3 Punkte </a:t>
            </a: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Bonus bei der Anmeldung für den Schwerpunkt</a:t>
            </a:r>
          </a:p>
          <a:p>
            <a:pPr marL="720725" indent="-360363">
              <a:spcBef>
                <a:spcPts val="0"/>
              </a:spcBef>
              <a:buFontTx/>
              <a:buChar char="-"/>
            </a:pPr>
            <a:r>
              <a:rPr lang="de-DE" sz="1400" b="1" dirty="0">
                <a:latin typeface="Calibri" panose="020F0502020204030204" pitchFamily="34" charset="0"/>
                <a:sym typeface="Wingdings" panose="05000000000000000000" pitchFamily="2" charset="2"/>
              </a:rPr>
              <a:t>Freisemester</a:t>
            </a:r>
            <a:r>
              <a:rPr lang="de-DE" sz="1400" dirty="0">
                <a:latin typeface="Calibri" panose="020F0502020204030204" pitchFamily="34" charset="0"/>
                <a:sym typeface="Wingdings" panose="05000000000000000000" pitchFamily="2" charset="2"/>
              </a:rPr>
              <a:t> gem. § 25 Abs. 2 Nr. 5 JAG NRW zur Anrechnung auf den Freischuss!</a:t>
            </a:r>
          </a:p>
          <a:p>
            <a:pPr marL="360363" indent="-360363">
              <a:spcBef>
                <a:spcPts val="0"/>
              </a:spcBef>
              <a:buFontTx/>
              <a:buChar char="-"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1600" dirty="0">
              <a:sym typeface="Wingdings" panose="05000000000000000000" pitchFamily="2" charset="2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de-DE" sz="11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2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2"/>
          </p:nvPr>
        </p:nvSpPr>
        <p:spPr>
          <a:xfrm>
            <a:off x="270897" y="1196752"/>
            <a:ext cx="8261543" cy="5472608"/>
          </a:xfrm>
        </p:spPr>
        <p:txBody>
          <a:bodyPr anchor="t">
            <a:noAutofit/>
          </a:bodyPr>
          <a:lstStyle/>
          <a:p>
            <a:pPr marL="285750" indent="-285750"/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Den</a:t>
            </a:r>
            <a:r>
              <a:rPr lang="de-DE" sz="1600" b="1" dirty="0">
                <a:latin typeface="Calibri" panose="020F0502020204030204" pitchFamily="34" charset="0"/>
              </a:rPr>
              <a:t> Mut</a:t>
            </a:r>
            <a:r>
              <a:rPr lang="de-DE" sz="1600" dirty="0">
                <a:latin typeface="Calibri" panose="020F0502020204030204" pitchFamily="34" charset="0"/>
              </a:rPr>
              <a:t> aus dem gewohnten </a:t>
            </a:r>
            <a:r>
              <a:rPr lang="de-DE" sz="1600" b="1" dirty="0">
                <a:latin typeface="Calibri" panose="020F0502020204030204" pitchFamily="34" charset="0"/>
              </a:rPr>
              <a:t>Studienalltag auszubrechen</a:t>
            </a:r>
            <a:r>
              <a:rPr lang="de-DE" sz="1600" dirty="0">
                <a:latin typeface="Calibri" panose="020F0502020204030204" pitchFamily="34" charset="0"/>
              </a:rPr>
              <a:t> und sich abseits des „normalen“ </a:t>
            </a:r>
            <a:br>
              <a:rPr lang="de-DE" sz="1600" dirty="0">
                <a:latin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</a:rPr>
              <a:t>Stundenplans zu bewegen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de-DE" sz="1600" dirty="0">
                <a:latin typeface="Calibri" panose="020F0502020204030204" pitchFamily="34" charset="0"/>
              </a:rPr>
              <a:t>Den </a:t>
            </a:r>
            <a:r>
              <a:rPr lang="de-DE" sz="1600" b="1" dirty="0">
                <a:latin typeface="Calibri" panose="020F0502020204030204" pitchFamily="34" charset="0"/>
              </a:rPr>
              <a:t>Willen</a:t>
            </a:r>
            <a:r>
              <a:rPr lang="de-DE" sz="1600" dirty="0">
                <a:latin typeface="Calibri" panose="020F0502020204030204" pitchFamily="34" charset="0"/>
              </a:rPr>
              <a:t> seine akademische Zeit im Wintersemester voll und ganz dem </a:t>
            </a:r>
            <a:r>
              <a:rPr lang="de-DE" sz="1600" b="1" dirty="0" err="1">
                <a:latin typeface="Calibri" panose="020F0502020204030204" pitchFamily="34" charset="0"/>
              </a:rPr>
              <a:t>Moot</a:t>
            </a:r>
            <a:r>
              <a:rPr lang="de-DE" sz="1600" b="1" dirty="0">
                <a:latin typeface="Calibri" panose="020F0502020204030204" pitchFamily="34" charset="0"/>
              </a:rPr>
              <a:t> Court zu widmen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r>
              <a:rPr lang="de-DE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285750" indent="-285750"/>
            <a:r>
              <a:rPr lang="de-DE" sz="1600" dirty="0">
                <a:latin typeface="Calibri" panose="020F0502020204030204" pitchFamily="34" charset="0"/>
              </a:rPr>
              <a:t>Die </a:t>
            </a:r>
            <a:r>
              <a:rPr lang="de-DE" sz="1600" b="1" dirty="0">
                <a:latin typeface="Calibri" panose="020F0502020204030204" pitchFamily="34" charset="0"/>
              </a:rPr>
              <a:t>Motivation</a:t>
            </a:r>
            <a:r>
              <a:rPr lang="de-DE" sz="1600" dirty="0">
                <a:latin typeface="Calibri" panose="020F0502020204030204" pitchFamily="34" charset="0"/>
              </a:rPr>
              <a:t> sich ein völlig unbekanntes Rechtsgebiet auf hohem Niveau unter Anleitung </a:t>
            </a:r>
            <a:br>
              <a:rPr lang="de-DE" sz="1600" dirty="0">
                <a:latin typeface="Calibri" panose="020F0502020204030204" pitchFamily="34" charset="0"/>
              </a:rPr>
            </a:br>
            <a:r>
              <a:rPr lang="de-DE" sz="1600" b="1" dirty="0">
                <a:latin typeface="Calibri" panose="020F0502020204030204" pitchFamily="34" charset="0"/>
              </a:rPr>
              <a:t>selbstständig zu erarbeiten.</a:t>
            </a:r>
            <a:endParaRPr lang="de-DE" sz="11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/>
            <a:r>
              <a:rPr lang="de-DE" sz="1600" dirty="0">
                <a:latin typeface="Calibri" panose="020F0502020204030204" pitchFamily="34" charset="0"/>
              </a:rPr>
              <a:t>Den juristischen </a:t>
            </a:r>
            <a:r>
              <a:rPr lang="de-DE" sz="1600" b="1" dirty="0">
                <a:latin typeface="Calibri" panose="020F0502020204030204" pitchFamily="34" charset="0"/>
              </a:rPr>
              <a:t>Ehrgeiz</a:t>
            </a:r>
            <a:r>
              <a:rPr lang="de-DE" sz="1600" dirty="0">
                <a:latin typeface="Calibri" panose="020F0502020204030204" pitchFamily="34" charset="0"/>
              </a:rPr>
              <a:t> für die Ziele „seines“ Mandanten schriftlich und mündlich </a:t>
            </a:r>
            <a:r>
              <a:rPr lang="de-DE" sz="1600" b="1" dirty="0">
                <a:latin typeface="Calibri" panose="020F0502020204030204" pitchFamily="34" charset="0"/>
              </a:rPr>
              <a:t>über sich hinaus zu wachsen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de-DE" sz="1600" dirty="0">
                <a:latin typeface="Calibri" panose="020F0502020204030204" pitchFamily="34" charset="0"/>
              </a:rPr>
              <a:t>Die </a:t>
            </a:r>
            <a:r>
              <a:rPr lang="de-DE" sz="1600" b="1" dirty="0">
                <a:latin typeface="Calibri" panose="020F0502020204030204" pitchFamily="34" charset="0"/>
              </a:rPr>
              <a:t>Fähigkeit</a:t>
            </a:r>
            <a:r>
              <a:rPr lang="de-DE" sz="1600" dirty="0">
                <a:latin typeface="Calibri" panose="020F0502020204030204" pitchFamily="34" charset="0"/>
              </a:rPr>
              <a:t> zu fachlicher und menschlicher </a:t>
            </a:r>
            <a:r>
              <a:rPr lang="de-DE" sz="1600" b="1" dirty="0">
                <a:latin typeface="Calibri" panose="020F0502020204030204" pitchFamily="34" charset="0"/>
              </a:rPr>
              <a:t>Teamarbeit</a:t>
            </a:r>
            <a:r>
              <a:rPr lang="de-DE" sz="1600" dirty="0">
                <a:latin typeface="Calibri" panose="020F0502020204030204" pitchFamily="34" charset="0"/>
              </a:rPr>
              <a:t> – vor allem in Stresssituationen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. </a:t>
            </a:r>
          </a:p>
          <a:p>
            <a:pPr marL="285750" indent="-285750"/>
            <a:r>
              <a:rPr lang="de-DE" sz="1600" dirty="0">
                <a:latin typeface="Calibri" panose="020F0502020204030204" pitchFamily="34" charset="0"/>
              </a:rPr>
              <a:t>Den </a:t>
            </a:r>
            <a:r>
              <a:rPr lang="de-DE" sz="1600" b="1" dirty="0">
                <a:latin typeface="Calibri" panose="020F0502020204030204" pitchFamily="34" charset="0"/>
              </a:rPr>
              <a:t>Spaß</a:t>
            </a:r>
            <a:r>
              <a:rPr lang="de-DE" sz="1600" dirty="0">
                <a:latin typeface="Calibri" panose="020F0502020204030204" pitchFamily="34" charset="0"/>
              </a:rPr>
              <a:t> an neuen </a:t>
            </a:r>
            <a:r>
              <a:rPr lang="de-DE" sz="1600" b="1" dirty="0">
                <a:latin typeface="Calibri" panose="020F0502020204030204" pitchFamily="34" charset="0"/>
              </a:rPr>
              <a:t>Erfahrungen</a:t>
            </a:r>
            <a:r>
              <a:rPr lang="de-DE" sz="1600" dirty="0">
                <a:latin typeface="Calibri" panose="020F0502020204030204" pitchFamily="34" charset="0"/>
              </a:rPr>
              <a:t> und fremden </a:t>
            </a:r>
            <a:r>
              <a:rPr lang="de-DE" sz="1600" b="1" dirty="0">
                <a:latin typeface="Calibri" panose="020F0502020204030204" pitchFamily="34" charset="0"/>
              </a:rPr>
              <a:t>Kulturen.</a:t>
            </a:r>
            <a:br>
              <a:rPr lang="de-DE" sz="1600" b="1" dirty="0">
                <a:latin typeface="Calibri" panose="020F0502020204030204" pitchFamily="34" charset="0"/>
              </a:rPr>
            </a:br>
            <a:endParaRPr lang="de-DE" sz="1600" dirty="0">
              <a:latin typeface="Calibri" panose="020F0502020204030204" pitchFamily="34" charset="0"/>
              <a:cs typeface="Times New Roman" pitchFamily="18" charset="0"/>
            </a:endParaRPr>
          </a:p>
          <a:p>
            <a:r>
              <a:rPr lang="de-DE" sz="1600" dirty="0">
                <a:latin typeface="Calibri" panose="020F0502020204030204" pitchFamily="34" charset="0"/>
              </a:rPr>
              <a:t>  Was </a:t>
            </a:r>
            <a:r>
              <a:rPr lang="de-DE" sz="1600" b="1" dirty="0">
                <a:latin typeface="Calibri" panose="020F0502020204030204" pitchFamily="34" charset="0"/>
              </a:rPr>
              <a:t>nicht notwendig </a:t>
            </a:r>
            <a:r>
              <a:rPr lang="de-DE" sz="1600" dirty="0">
                <a:latin typeface="Calibri" panose="020F0502020204030204" pitchFamily="34" charset="0"/>
              </a:rPr>
              <a:t>ist:</a:t>
            </a:r>
          </a:p>
          <a:p>
            <a:pPr marL="715963" indent="-354013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anose="020F0502020204030204" pitchFamily="34" charset="0"/>
              </a:rPr>
              <a:t>Vorkenntnisse in den betreffenden Rechtsgebieten</a:t>
            </a:r>
          </a:p>
          <a:p>
            <a:pPr marL="715963" indent="-354013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anose="020F0502020204030204" pitchFamily="34" charset="0"/>
              </a:rPr>
              <a:t>perfektes Englisch</a:t>
            </a:r>
          </a:p>
          <a:p>
            <a:pPr marL="715963" indent="-354013">
              <a:buFont typeface="Symbol" panose="05050102010706020507" pitchFamily="18" charset="2"/>
              <a:buChar char="-"/>
            </a:pPr>
            <a:r>
              <a:rPr lang="de-DE" sz="1400" dirty="0">
                <a:latin typeface="Calibri" panose="020F0502020204030204" pitchFamily="34" charset="0"/>
              </a:rPr>
              <a:t>herausragende Note</a:t>
            </a:r>
            <a:endParaRPr lang="de-DE" sz="14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44624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atin typeface="Calibri" panose="020F0502020204030204" pitchFamily="34" charset="0"/>
              </a:rPr>
              <a:t>Was muss ich mitbringen?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8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2"/>
          </p:nvPr>
        </p:nvSpPr>
        <p:spPr>
          <a:xfrm>
            <a:off x="270897" y="1196752"/>
            <a:ext cx="8261543" cy="5472608"/>
          </a:xfrm>
        </p:spPr>
        <p:txBody>
          <a:bodyPr anchor="t">
            <a:noAutofit/>
          </a:bodyPr>
          <a:lstStyle/>
          <a:p>
            <a:pPr marL="285750" indent="-285750"/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Beide </a:t>
            </a:r>
            <a:r>
              <a:rPr lang="de-DE" sz="1600" b="0" dirty="0" err="1">
                <a:latin typeface="Calibri" panose="020F0502020204030204" pitchFamily="34" charset="0"/>
                <a:cs typeface="Times New Roman" pitchFamily="18" charset="0"/>
              </a:rPr>
              <a:t>Moot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 Courts werden von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Sponsoren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 (große Kanzleien, Freundeskreis der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Universität und der Fakultät)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gefördert.</a:t>
            </a:r>
            <a:b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</a:br>
            <a:endParaRPr lang="de-DE" sz="16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V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on den zur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Verfügung stehenden Spenden werden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die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Anmeldekosten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 für die Teams, die Kosten der Erstellung der Schriftsätze (Leihgebühren, Druck, Versand etc.) und die Kosten im Zusammenhang mit der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Finalteilnahme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 (Anreise &amp; Unterkunft)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übernommen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.</a:t>
            </a:r>
            <a:b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</a:br>
            <a:endParaRPr lang="de-DE" sz="1600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In der Vergangenheit haben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beide Teams 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immer eine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Vorbereitungsreise an die US-Westküste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(z.B. Boston, New York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 City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) gemacht, deren Kosten zu großen Teilen übernommen werden konnten.</a:t>
            </a:r>
            <a:r>
              <a:rPr lang="de-DE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de-DE" dirty="0">
                <a:latin typeface="Calibri" panose="020F0502020204030204" pitchFamily="34" charset="0"/>
                <a:cs typeface="Times New Roman" pitchFamily="18" charset="0"/>
              </a:rPr>
              <a:t/>
            </a:r>
            <a:br>
              <a:rPr lang="de-DE" dirty="0">
                <a:latin typeface="Calibri" panose="020F0502020204030204" pitchFamily="34" charset="0"/>
                <a:cs typeface="Times New Roman" pitchFamily="18" charset="0"/>
              </a:rPr>
            </a:br>
            <a:endParaRPr lang="de-DE" b="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Welche Reisen in der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Saison 2017/2018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stattfinden, entscheidet das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Team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in Abstimmung mit den Coaches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aber im Konsens!</a:t>
            </a:r>
            <a:r>
              <a:rPr lang="de-DE" sz="1100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br>
              <a:rPr lang="de-DE" sz="1100" b="0" dirty="0">
                <a:latin typeface="Calibri" panose="020F0502020204030204" pitchFamily="34" charset="0"/>
                <a:cs typeface="Times New Roman" pitchFamily="18" charset="0"/>
              </a:rPr>
            </a:br>
            <a:endParaRPr lang="de-DE" sz="1100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Ein Teil der Unternehmungen wird durch einen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de-DE" sz="1600" b="1" dirty="0">
                <a:latin typeface="Calibri" panose="020F0502020204030204" pitchFamily="34" charset="0"/>
                <a:cs typeface="Times New Roman" pitchFamily="18" charset="0"/>
              </a:rPr>
              <a:t>fixen Eigenbeitrag </a:t>
            </a:r>
            <a:r>
              <a:rPr lang="de-DE" sz="1600" b="0" dirty="0">
                <a:latin typeface="Calibri" panose="020F0502020204030204" pitchFamily="34" charset="0"/>
                <a:cs typeface="Times New Roman" pitchFamily="18" charset="0"/>
              </a:rPr>
              <a:t>jedes Team-Mitglieds in Höhe von </a:t>
            </a:r>
            <a:r>
              <a:rPr lang="de-DE" sz="1600" dirty="0">
                <a:latin typeface="Calibri" panose="020F0502020204030204" pitchFamily="34" charset="0"/>
                <a:cs typeface="Times New Roman" pitchFamily="18" charset="0"/>
              </a:rPr>
              <a:t>500 € finanziert.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44624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dirty="0">
                <a:latin typeface="Calibri" panose="020F0502020204030204" pitchFamily="34" charset="0"/>
              </a:rPr>
              <a:t>Finanzierung der Teilnahme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7" y="144016"/>
            <a:ext cx="812341" cy="83671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1801" y="486002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8545" y="1313384"/>
            <a:ext cx="634704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Was ist der </a:t>
            </a:r>
            <a:r>
              <a:rPr lang="de-DE" sz="1600" u="sng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 </a:t>
            </a:r>
            <a:r>
              <a:rPr lang="de-DE" sz="1600" u="sng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Der </a:t>
            </a:r>
            <a:r>
              <a:rPr lang="de-DE" sz="1600" b="1" dirty="0">
                <a:latin typeface="Calibri Light" panose="020F0302020204030204" pitchFamily="34" charset="0"/>
                <a:cs typeface="Times New Roman" pitchFamily="18" charset="0"/>
              </a:rPr>
              <a:t>größte und renommierteste internationale zivilrechtliche </a:t>
            </a:r>
            <a:r>
              <a:rPr lang="de-DE" sz="1600" b="1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r>
              <a:rPr lang="de-DE" sz="1600" b="1" dirty="0">
                <a:latin typeface="Calibri Light" panose="020F0302020204030204" pitchFamily="34" charset="0"/>
                <a:cs typeface="Times New Roman" pitchFamily="18" charset="0"/>
              </a:rPr>
              <a:t> Court</a:t>
            </a: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, in dem Studierende als Anwälte in einem simulierten Schiedsverfahren fungieren und sich in Teams miteinander messen 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mit inzwischen 300 teilnehmenden Teams aus allen Teilen der Welt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Wie im "wahren Leben" tauschen die Teams ihre Auffassungen zunächst in Form von Schriftsätzen, später auch in mündlichen Verhandlungen auf internationaler Ebene aus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1993 gegründet um schiedsverfahrensrechtliche Streitbeilegung sowie das UN-Kaufrecht (CISG) zu bewerben</a:t>
            </a: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</a:endParaRPr>
          </a:p>
          <a:p>
            <a:pPr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Christopher\Desktop\522926_433928843289121_1901522661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76" y="2144162"/>
            <a:ext cx="1668016" cy="25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topher\Desktop\asddd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00" y="5445224"/>
            <a:ext cx="7796733" cy="13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6632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1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Worum geht es genau?</a:t>
            </a:r>
          </a:p>
          <a:p>
            <a:pPr marL="0" indent="0">
              <a:buNone/>
            </a:pPr>
            <a:endParaRPr lang="de-DE" sz="160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Das Team verhandelt eine </a:t>
            </a:r>
            <a:r>
              <a:rPr lang="de-DE" sz="1600" b="1" dirty="0">
                <a:latin typeface="Calibri Light" panose="020F0302020204030204" pitchFamily="34" charset="0"/>
                <a:cs typeface="Times New Roman" pitchFamily="18" charset="0"/>
              </a:rPr>
              <a:t>fiktive internationale Streitigkeit </a:t>
            </a: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auf dem Gebiet des internationalen Handelsrechts sowohl aus </a:t>
            </a:r>
            <a:r>
              <a:rPr lang="de-DE" sz="1600" b="1" dirty="0">
                <a:latin typeface="Calibri Light" panose="020F0302020204030204" pitchFamily="34" charset="0"/>
                <a:cs typeface="Times New Roman" pitchFamily="18" charset="0"/>
              </a:rPr>
              <a:t>Kläger-, als auch Beklagtenperspektive</a:t>
            </a: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– </a:t>
            </a:r>
            <a:r>
              <a:rPr lang="de-DE" sz="1600" dirty="0" err="1">
                <a:latin typeface="Calibri Light" panose="020F0302020204030204" pitchFamily="34" charset="0"/>
                <a:cs typeface="Times New Roman" pitchFamily="18" charset="0"/>
              </a:rPr>
              <a:t>z.B</a:t>
            </a: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 wurde sich materiell rechtlich bspw. darum gestritten, ob in Beziehung mit Kinderarbeit stehende Shirts einen vertraglichen Mangel darstellen. </a:t>
            </a:r>
          </a:p>
          <a:p>
            <a:pPr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Prozessual geht es zumeist um die Zuständigkeit des Schiedsgericht und den korrekten Ablauf des Verfahrens</a:t>
            </a:r>
          </a:p>
        </p:txBody>
      </p:sp>
      <p:sp>
        <p:nvSpPr>
          <p:cNvPr id="4" name="Rechteck 3"/>
          <p:cNvSpPr/>
          <p:nvPr/>
        </p:nvSpPr>
        <p:spPr>
          <a:xfrm>
            <a:off x="1547664" y="3925768"/>
            <a:ext cx="2664296" cy="27484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outerShdw blurRad="50800" dist="38100" dir="2700000" sx="101000" sy="101000" algn="tl" rotWithShape="0">
              <a:schemeClr val="tx2">
                <a:alpha val="40000"/>
              </a:scheme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Schiedsverfahrensrecht</a:t>
            </a:r>
          </a:p>
          <a:p>
            <a:pPr algn="ctr"/>
            <a:endParaRPr lang="de-DE" sz="1600" u="sng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Ist das Gericht zuständig?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Darf diese Aussage verwendet werden?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Ist der Schiedsrichter noch unbefangen?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Überschreitet das Schiedsgericht seine Kompetenzen?</a:t>
            </a:r>
          </a:p>
          <a:p>
            <a:pPr marL="285750" indent="-285750" algn="ctr"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716016" y="3925768"/>
            <a:ext cx="2664296" cy="274359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sx="101000" sy="101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u="sng" dirty="0">
                <a:latin typeface="Calibri Light" panose="020F0302020204030204" pitchFamily="34" charset="0"/>
                <a:cs typeface="Times New Roman" pitchFamily="18" charset="0"/>
              </a:rPr>
              <a:t>CISG</a:t>
            </a:r>
          </a:p>
          <a:p>
            <a:pPr algn="ctr"/>
            <a:endParaRPr lang="de-DE" sz="1600" u="sng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Ist das Produkt mangelhaft?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Kann ich vom Vertrag zurücktreten?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Gibt es einen Schadensersatzanspruch?</a:t>
            </a:r>
          </a:p>
          <a:p>
            <a:pPr marL="285750" indent="-285750">
              <a:buFontTx/>
              <a:buChar char="-"/>
            </a:pPr>
            <a:r>
              <a:rPr lang="de-DE" sz="1600" dirty="0">
                <a:latin typeface="Calibri Light" panose="020F0302020204030204" pitchFamily="34" charset="0"/>
                <a:cs typeface="Times New Roman" pitchFamily="18" charset="0"/>
              </a:rPr>
              <a:t>Ich möchte eine Nachlieferung!</a:t>
            </a:r>
          </a:p>
          <a:p>
            <a:pPr marL="285750" indent="-285750">
              <a:buFontTx/>
              <a:buChar char="-"/>
            </a:pPr>
            <a:endParaRPr lang="de-DE" sz="1600" dirty="0">
              <a:latin typeface="Calibri Light" panose="020F0302020204030204" pitchFamily="34" charset="0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099379" y="430078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farm8.staticflickr.com/7266/7628747266_4fda3c4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55" y="4968133"/>
            <a:ext cx="2518781" cy="1674990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Gerade Verbindung mit Pfeil 8"/>
          <p:cNvCxnSpPr/>
          <p:nvPr/>
        </p:nvCxnSpPr>
        <p:spPr>
          <a:xfrm>
            <a:off x="494898" y="4215537"/>
            <a:ext cx="7896688" cy="0"/>
          </a:xfrm>
          <a:prstGeom prst="straightConnector1">
            <a:avLst/>
          </a:prstGeom>
          <a:ln w="38100">
            <a:solidFill>
              <a:schemeClr val="tx1">
                <a:alpha val="4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94898" y="407152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06761" y="4367937"/>
            <a:ext cx="109688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latin typeface="Calibri" panose="020F0502020204030204" pitchFamily="34" charset="0"/>
              </a:rPr>
              <a:t>Ende Vorlesungszeit</a:t>
            </a:r>
          </a:p>
        </p:txBody>
      </p:sp>
      <p:cxnSp>
        <p:nvCxnSpPr>
          <p:cNvPr id="14" name="Gerade Verbindung 13"/>
          <p:cNvCxnSpPr/>
          <p:nvPr/>
        </p:nvCxnSpPr>
        <p:spPr>
          <a:xfrm>
            <a:off x="8028384" y="406962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2039824" y="4077072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572000" y="407152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932040" y="407152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5076056" y="4071521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494898" y="2308439"/>
            <a:ext cx="1481508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alibri Light" panose="020F0302020204030204" pitchFamily="34" charset="0"/>
                <a:cs typeface="Times New Roman" pitchFamily="18" charset="0"/>
              </a:rPr>
              <a:t>Vorbereitungsphase</a:t>
            </a:r>
          </a:p>
          <a:p>
            <a:endParaRPr lang="de-DE" sz="1000" b="1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Düsseldorf </a:t>
            </a:r>
            <a:r>
              <a:rPr lang="de-DE" sz="1050" dirty="0" err="1">
                <a:latin typeface="Calibri Light" panose="020F0302020204030204" pitchFamily="34" charset="0"/>
                <a:cs typeface="Times New Roman" pitchFamily="18" charset="0"/>
              </a:rPr>
              <a:t>Mooting</a:t>
            </a: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 School</a:t>
            </a: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Frankfurt </a:t>
            </a:r>
            <a:r>
              <a:rPr lang="de-DE" sz="1050" dirty="0" err="1">
                <a:latin typeface="Calibri Light" panose="020F0302020204030204" pitchFamily="34" charset="0"/>
                <a:cs typeface="Times New Roman" pitchFamily="18" charset="0"/>
              </a:rPr>
              <a:t>Drafting</a:t>
            </a: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 School </a:t>
            </a:r>
            <a:endParaRPr lang="de-DE" sz="1050" dirty="0">
              <a:latin typeface="Calibri Light" panose="020F0302020204030204" pitchFamily="34" charset="0"/>
            </a:endParaRPr>
          </a:p>
          <a:p>
            <a:endParaRPr lang="de-DE" sz="1200" dirty="0">
              <a:latin typeface="Calibri Light" panose="020F0302020204030204" pitchFamily="34" charset="0"/>
            </a:endParaRPr>
          </a:p>
          <a:p>
            <a:r>
              <a:rPr lang="de-DE" sz="12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Intensität: gering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503276" y="4381007"/>
            <a:ext cx="908484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latin typeface="Calibri" panose="020F0502020204030204" pitchFamily="34" charset="0"/>
              </a:rPr>
              <a:t>Anfang Oktober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145601" y="4741079"/>
            <a:ext cx="1203061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b="1" dirty="0">
                <a:latin typeface="Calibri" panose="020F0502020204030204" pitchFamily="34" charset="0"/>
              </a:rPr>
              <a:t>Weihnachten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32541" y="4448691"/>
            <a:ext cx="105904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latin typeface="Calibri" panose="020F0502020204030204" pitchFamily="34" charset="0"/>
              </a:rPr>
              <a:t> Mitte/Ende März</a:t>
            </a:r>
          </a:p>
          <a:p>
            <a:pPr algn="ctr"/>
            <a:endParaRPr lang="de-DE" sz="800" dirty="0">
              <a:latin typeface="Calibri" panose="020F0502020204030204" pitchFamily="34" charset="0"/>
            </a:endParaRPr>
          </a:p>
          <a:p>
            <a:pPr algn="ctr"/>
            <a:r>
              <a:rPr lang="de-DE" sz="800" dirty="0">
                <a:latin typeface="Calibri" panose="020F0502020204030204" pitchFamily="34" charset="0"/>
              </a:rPr>
              <a:t>In der Woche vor Ostern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2039823" y="2308439"/>
            <a:ext cx="3036232" cy="150041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alibri Light" panose="020F0302020204030204" pitchFamily="34" charset="0"/>
                <a:cs typeface="Times New Roman" pitchFamily="18" charset="0"/>
              </a:rPr>
              <a:t>Schriftsatzphase:</a:t>
            </a:r>
          </a:p>
          <a:p>
            <a:endParaRPr lang="de-DE" sz="1200" b="1" dirty="0">
              <a:latin typeface="Calibri Light" panose="020F03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Erarbeitung des Kläger- und Beklagtenschriftsatzes hintereinander</a:t>
            </a: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erste interne Probepleadings</a:t>
            </a:r>
          </a:p>
          <a:p>
            <a:pPr marL="171450" indent="-171450">
              <a:buFontTx/>
              <a:buChar char="-"/>
            </a:pPr>
            <a:endParaRPr lang="de-DE" sz="1200" dirty="0">
              <a:latin typeface="Calibri Light" panose="020F0302020204030204" pitchFamily="34" charset="0"/>
            </a:endParaRPr>
          </a:p>
          <a:p>
            <a:r>
              <a:rPr lang="de-DE" sz="12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Intensität: normal bis sehr hoch</a:t>
            </a:r>
          </a:p>
          <a:p>
            <a:endParaRPr lang="de-DE" sz="1200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Geschweifte Klammer links 27"/>
          <p:cNvSpPr/>
          <p:nvPr/>
        </p:nvSpPr>
        <p:spPr>
          <a:xfrm rot="16200000">
            <a:off x="4580301" y="4375757"/>
            <a:ext cx="324097" cy="35704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5447622" y="4743303"/>
            <a:ext cx="98703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800" dirty="0">
                <a:latin typeface="Calibri" panose="020F0502020204030204" pitchFamily="34" charset="0"/>
              </a:rPr>
              <a:t>Anfang/Mitte Januar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139471" y="2308439"/>
            <a:ext cx="2456865" cy="14773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latin typeface="Calibri Light" panose="020F0302020204030204" pitchFamily="34" charset="0"/>
                <a:cs typeface="Times New Roman" pitchFamily="18" charset="0"/>
              </a:rPr>
              <a:t>Pleadingphase</a:t>
            </a:r>
            <a:r>
              <a:rPr lang="de-DE" sz="1200" b="1" dirty="0">
                <a:latin typeface="Calibri Light" panose="020F0302020204030204" pitchFamily="34" charset="0"/>
                <a:cs typeface="Times New Roman" pitchFamily="18" charset="0"/>
              </a:rPr>
              <a:t>:</a:t>
            </a:r>
          </a:p>
          <a:p>
            <a:endParaRPr lang="de-DE" sz="1200" b="1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Probepleadings in der Uni mit Alumni und bei Kanzleien/Institutionen</a:t>
            </a:r>
          </a:p>
          <a:p>
            <a:pPr marL="171450" indent="-171450">
              <a:buFontTx/>
              <a:buChar char="-"/>
            </a:pPr>
            <a:r>
              <a:rPr lang="de-DE" sz="1050" dirty="0">
                <a:latin typeface="Calibri Light" panose="020F0302020204030204" pitchFamily="34" charset="0"/>
                <a:cs typeface="Times New Roman" pitchFamily="18" charset="0"/>
              </a:rPr>
              <a:t>Auslandsreisen / Besuch von </a:t>
            </a:r>
            <a:r>
              <a:rPr lang="de-DE" sz="1050" dirty="0" err="1">
                <a:latin typeface="Calibri Light" panose="020F0302020204030204" pitchFamily="34" charset="0"/>
                <a:cs typeface="Times New Roman" pitchFamily="18" charset="0"/>
              </a:rPr>
              <a:t>Pre-Moots</a:t>
            </a:r>
            <a:endParaRPr lang="de-DE" sz="1050" dirty="0">
              <a:latin typeface="Calibri Light" panose="020F0302020204030204" pitchFamily="34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endParaRPr lang="de-DE" sz="1200" dirty="0">
              <a:latin typeface="Calibri Light" panose="020F0302020204030204" pitchFamily="34" charset="0"/>
            </a:endParaRPr>
          </a:p>
          <a:p>
            <a:r>
              <a:rPr lang="de-DE" sz="12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Intensität: gering bis hoch</a:t>
            </a:r>
          </a:p>
        </p:txBody>
      </p:sp>
      <p:cxnSp>
        <p:nvCxnSpPr>
          <p:cNvPr id="50" name="Gerade Verbindung mit Pfeil 49"/>
          <p:cNvCxnSpPr>
            <a:stCxn id="30" idx="0"/>
          </p:cNvCxnSpPr>
          <p:nvPr/>
        </p:nvCxnSpPr>
        <p:spPr>
          <a:xfrm flipH="1" flipV="1">
            <a:off x="5076055" y="4359553"/>
            <a:ext cx="865086" cy="3837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7668344" y="2308439"/>
            <a:ext cx="1046504" cy="133882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Calibri Light" panose="020F0302020204030204" pitchFamily="34" charset="0"/>
                <a:cs typeface="Times New Roman" pitchFamily="18" charset="0"/>
              </a:rPr>
              <a:t>Intern. Finale in Wien</a:t>
            </a:r>
          </a:p>
          <a:p>
            <a:endParaRPr lang="de-DE" sz="1100" dirty="0">
              <a:latin typeface="Calibri Light" panose="020F0302020204030204" pitchFamily="34" charset="0"/>
            </a:endParaRPr>
          </a:p>
          <a:p>
            <a:endParaRPr lang="de-DE" sz="1100" dirty="0">
              <a:latin typeface="Calibri Light" panose="020F0302020204030204" pitchFamily="34" charset="0"/>
            </a:endParaRPr>
          </a:p>
          <a:p>
            <a:r>
              <a:rPr lang="de-DE" sz="12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Intensität: </a:t>
            </a:r>
          </a:p>
          <a:p>
            <a:r>
              <a:rPr lang="de-DE" sz="12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sehr hoch</a:t>
            </a:r>
          </a:p>
          <a:p>
            <a:endParaRPr lang="de-DE" sz="1100" dirty="0">
              <a:latin typeface="Calibri Light" panose="020F03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154750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u="sng" dirty="0">
                <a:latin typeface="Calibri Light" panose="020F0302020204030204" pitchFamily="34" charset="0"/>
                <a:cs typeface="Times New Roman" pitchFamily="18" charset="0"/>
              </a:rPr>
              <a:t>Typischer Ablauf des Wettbewerbs </a:t>
            </a:r>
            <a:r>
              <a:rPr lang="de-DE" sz="1600" i="1" dirty="0">
                <a:latin typeface="Calibri Light" panose="020F0302020204030204" pitchFamily="34" charset="0"/>
                <a:cs typeface="Times New Roman" pitchFamily="18" charset="0"/>
              </a:rPr>
              <a:t>(Road </a:t>
            </a:r>
            <a:r>
              <a:rPr lang="de-DE" sz="1600" i="1" dirty="0" err="1">
                <a:latin typeface="Calibri Light" panose="020F0302020204030204" pitchFamily="34" charset="0"/>
                <a:cs typeface="Times New Roman" pitchFamily="18" charset="0"/>
              </a:rPr>
              <a:t>to</a:t>
            </a:r>
            <a:r>
              <a:rPr lang="de-DE" sz="1600" i="1" dirty="0">
                <a:latin typeface="Calibri Light" panose="020F0302020204030204" pitchFamily="34" charset="0"/>
                <a:cs typeface="Times New Roman" pitchFamily="18" charset="0"/>
              </a:rPr>
              <a:t> Vienna)</a:t>
            </a:r>
          </a:p>
        </p:txBody>
      </p:sp>
      <p:sp>
        <p:nvSpPr>
          <p:cNvPr id="34" name="Titel 1"/>
          <p:cNvSpPr>
            <a:spLocks noGrp="1"/>
          </p:cNvSpPr>
          <p:nvPr>
            <p:ph type="title"/>
          </p:nvPr>
        </p:nvSpPr>
        <p:spPr>
          <a:xfrm>
            <a:off x="1028080" y="485617"/>
            <a:ext cx="8291264" cy="490066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Willem C.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Vis</a:t>
            </a:r>
            <a:r>
              <a:rPr lang="de-DE" sz="2400" dirty="0">
                <a:latin typeface="Calibri Light" panose="020F0302020204030204" pitchFamily="34" charset="0"/>
                <a:cs typeface="Times New Roman" pitchFamily="18" charset="0"/>
              </a:rPr>
              <a:t> International Commercial Arbitration </a:t>
            </a:r>
            <a:r>
              <a:rPr lang="de-DE" sz="2400" dirty="0" err="1">
                <a:latin typeface="Calibri Light" panose="020F0302020204030204" pitchFamily="34" charset="0"/>
                <a:cs typeface="Times New Roman" pitchFamily="18" charset="0"/>
              </a:rPr>
              <a:t>Moot</a:t>
            </a:r>
            <a:endParaRPr lang="de-DE" sz="2400" dirty="0">
              <a:latin typeface="Calibri Light" panose="020F0302020204030204" pitchFamily="34" charset="0"/>
              <a:cs typeface="Times New Roman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7488"/>
            <a:ext cx="920576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40" grpId="0" animBg="1"/>
      <p:bldP spid="3" grpId="0" animBg="1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1236</Words>
  <Application>Microsoft Office PowerPoint</Application>
  <PresentationFormat>Bildschirmpräsentation (4:3)</PresentationFormat>
  <Paragraphs>221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Century Schoolbook</vt:lpstr>
      <vt:lpstr>Symbol</vt:lpstr>
      <vt:lpstr>Times New Roman</vt:lpstr>
      <vt:lpstr>Wingdings</vt:lpstr>
      <vt:lpstr>Wingdings 2</vt:lpstr>
      <vt:lpstr>View</vt:lpstr>
      <vt:lpstr>Der Willem C. Vis Arbitration Moot  </vt:lpstr>
      <vt:lpstr>PowerPoint-Präsentation</vt:lpstr>
      <vt:lpstr>Was bringt ein Moot Court? 1/2</vt:lpstr>
      <vt:lpstr>Was bringt ein Moot Court? 2/2</vt:lpstr>
      <vt:lpstr>PowerPoint-Präsentation</vt:lpstr>
      <vt:lpstr>PowerPoint-Präsentation</vt:lpstr>
      <vt:lpstr>Willem C. Vis International Commercial Arbitration Moot</vt:lpstr>
      <vt:lpstr>Willem C. Vis International Commercial Arbitration Moot</vt:lpstr>
      <vt:lpstr>Willem C. Vis International Commercial Arbitration Moot</vt:lpstr>
      <vt:lpstr>Willem C. Vis International Commercial Arbitration Moot</vt:lpstr>
      <vt:lpstr>Willem C. Vis International Commercial Arbitration Moot</vt:lpstr>
      <vt:lpstr>Willem C. Vis International Commercial Arbitration Moot</vt:lpstr>
      <vt:lpstr>Willem C. Vis International Commercial Arbitration Moot</vt:lpstr>
      <vt:lpstr>Willem C. Vis International Commercial Arbitration Moot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Moot Courts an der HHU</dc:title>
  <dc:creator>Weise, Simon</dc:creator>
  <cp:lastModifiedBy>Ohsmann, Alexander Philip</cp:lastModifiedBy>
  <cp:revision>132</cp:revision>
  <dcterms:created xsi:type="dcterms:W3CDTF">2013-05-29T10:53:01Z</dcterms:created>
  <dcterms:modified xsi:type="dcterms:W3CDTF">2017-05-16T11:09:14Z</dcterms:modified>
</cp:coreProperties>
</file>