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56" r:id="rId2"/>
    <p:sldId id="549" r:id="rId3"/>
    <p:sldId id="508" r:id="rId4"/>
    <p:sldId id="581" r:id="rId5"/>
    <p:sldId id="562" r:id="rId6"/>
    <p:sldId id="568" r:id="rId7"/>
    <p:sldId id="510" r:id="rId8"/>
    <p:sldId id="511" r:id="rId9"/>
    <p:sldId id="557" r:id="rId10"/>
    <p:sldId id="512" r:id="rId11"/>
    <p:sldId id="555" r:id="rId12"/>
    <p:sldId id="560" r:id="rId13"/>
    <p:sldId id="569" r:id="rId14"/>
    <p:sldId id="570" r:id="rId15"/>
    <p:sldId id="576" r:id="rId16"/>
    <p:sldId id="571" r:id="rId17"/>
    <p:sldId id="572" r:id="rId18"/>
    <p:sldId id="580" r:id="rId19"/>
    <p:sldId id="573" r:id="rId20"/>
    <p:sldId id="563" r:id="rId21"/>
    <p:sldId id="564" r:id="rId22"/>
    <p:sldId id="565" r:id="rId23"/>
    <p:sldId id="566" r:id="rId24"/>
    <p:sldId id="567" r:id="rId25"/>
    <p:sldId id="574" r:id="rId26"/>
    <p:sldId id="577" r:id="rId27"/>
    <p:sldId id="578" r:id="rId28"/>
    <p:sldId id="579" r:id="rId29"/>
    <p:sldId id="416" r:id="rId30"/>
  </p:sldIdLst>
  <p:sldSz cx="9144000" cy="6858000" type="screen4x3"/>
  <p:notesSz cx="6858000" cy="9945688"/>
  <p:defaultTextStyle>
    <a:defPPr>
      <a:defRPr lang="de-DE"/>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110" d="100"/>
          <a:sy n="110" d="100"/>
        </p:scale>
        <p:origin x="166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7171" name="Rectangle 3"/>
          <p:cNvSpPr>
            <a:spLocks noGrp="1" noChangeArrowheads="1"/>
          </p:cNvSpPr>
          <p:nvPr>
            <p:ph type="dt" idx="1"/>
          </p:nvPr>
        </p:nvSpPr>
        <p:spPr bwMode="auto">
          <a:xfrm>
            <a:off x="3884613" y="1"/>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83972" name="Rectangle 4"/>
          <p:cNvSpPr>
            <a:spLocks noGrp="1" noRot="1" noChangeAspect="1" noChangeArrowheads="1" noTextEdit="1"/>
          </p:cNvSpPr>
          <p:nvPr>
            <p:ph type="sldImg" idx="2"/>
          </p:nvPr>
        </p:nvSpPr>
        <p:spPr bwMode="auto">
          <a:xfrm>
            <a:off x="941388" y="744538"/>
            <a:ext cx="4975225" cy="3732212"/>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724202"/>
            <a:ext cx="5486400" cy="44755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0"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DE"/>
          </a:p>
        </p:txBody>
      </p:sp>
      <p:sp>
        <p:nvSpPr>
          <p:cNvPr id="7175" name="Rectangle 7"/>
          <p:cNvSpPr>
            <a:spLocks noGrp="1" noChangeArrowheads="1"/>
          </p:cNvSpPr>
          <p:nvPr>
            <p:ph type="sldNum" sz="quarter" idx="5"/>
          </p:nvPr>
        </p:nvSpPr>
        <p:spPr bwMode="auto">
          <a:xfrm>
            <a:off x="3884613"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FDD203B-8E68-481B-BF65-1B80A67CF999}" type="slidenum">
              <a:rPr lang="de-DE"/>
              <a:pPr>
                <a:defRPr/>
              </a:pPr>
              <a:t>‹Nr.›</a:t>
            </a:fld>
            <a:endParaRPr lang="de-DE"/>
          </a:p>
        </p:txBody>
      </p:sp>
    </p:spTree>
    <p:extLst>
      <p:ext uri="{BB962C8B-B14F-4D97-AF65-F5344CB8AC3E}">
        <p14:creationId xmlns:p14="http://schemas.microsoft.com/office/powerpoint/2010/main" val="10963046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lienbildplatzhalter 1"/>
          <p:cNvSpPr>
            <a:spLocks noGrp="1" noRot="1" noChangeAspect="1" noTextEdit="1"/>
          </p:cNvSpPr>
          <p:nvPr>
            <p:ph type="sldImg"/>
          </p:nvPr>
        </p:nvSpPr>
        <p:spPr>
          <a:ln/>
        </p:spPr>
      </p:sp>
      <p:sp>
        <p:nvSpPr>
          <p:cNvPr id="84995" name="Notizenplatzhalter 2"/>
          <p:cNvSpPr>
            <a:spLocks noGrp="1"/>
          </p:cNvSpPr>
          <p:nvPr>
            <p:ph type="body" idx="1"/>
          </p:nvPr>
        </p:nvSpPr>
        <p:spPr>
          <a:noFill/>
          <a:ln/>
        </p:spPr>
        <p:txBody>
          <a:bodyPr/>
          <a:lstStyle/>
          <a:p>
            <a:endParaRPr lang="de-DE" dirty="0" smtClean="0"/>
          </a:p>
        </p:txBody>
      </p:sp>
      <p:sp>
        <p:nvSpPr>
          <p:cNvPr id="84996" name="Foliennummernplatzhalter 3"/>
          <p:cNvSpPr>
            <a:spLocks noGrp="1"/>
          </p:cNvSpPr>
          <p:nvPr>
            <p:ph type="sldNum" sz="quarter" idx="5"/>
          </p:nvPr>
        </p:nvSpPr>
        <p:spPr>
          <a:noFill/>
        </p:spPr>
        <p:txBody>
          <a:bodyPr/>
          <a:lstStyle/>
          <a:p>
            <a:fld id="{38FB891A-942F-4D0F-8A55-5484B5C66DF3}" type="slidenum">
              <a:rPr lang="de-DE" smtClean="0"/>
              <a:pPr/>
              <a:t>1</a:t>
            </a:fld>
            <a:endParaRPr lang="de-DE" smtClean="0"/>
          </a:p>
        </p:txBody>
      </p:sp>
    </p:spTree>
    <p:extLst>
      <p:ext uri="{BB962C8B-B14F-4D97-AF65-F5344CB8AC3E}">
        <p14:creationId xmlns:p14="http://schemas.microsoft.com/office/powerpoint/2010/main" val="2662167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lienbildplatzhalter 1"/>
          <p:cNvSpPr>
            <a:spLocks noGrp="1" noRot="1" noChangeAspect="1" noTextEdit="1"/>
          </p:cNvSpPr>
          <p:nvPr>
            <p:ph type="sldImg"/>
          </p:nvPr>
        </p:nvSpPr>
        <p:spPr>
          <a:ln/>
        </p:spPr>
      </p:sp>
      <p:sp>
        <p:nvSpPr>
          <p:cNvPr id="99331" name="Notizenplatzhalter 2"/>
          <p:cNvSpPr>
            <a:spLocks noGrp="1"/>
          </p:cNvSpPr>
          <p:nvPr>
            <p:ph type="body" idx="1"/>
          </p:nvPr>
        </p:nvSpPr>
        <p:spPr>
          <a:noFill/>
          <a:ln/>
        </p:spPr>
        <p:txBody>
          <a:bodyPr/>
          <a:lstStyle/>
          <a:p>
            <a:endParaRPr lang="de-DE" smtClean="0"/>
          </a:p>
        </p:txBody>
      </p:sp>
      <p:sp>
        <p:nvSpPr>
          <p:cNvPr id="99332" name="Foliennummernplatzhalter 3"/>
          <p:cNvSpPr>
            <a:spLocks noGrp="1"/>
          </p:cNvSpPr>
          <p:nvPr>
            <p:ph type="sldNum" sz="quarter" idx="5"/>
          </p:nvPr>
        </p:nvSpPr>
        <p:spPr>
          <a:noFill/>
        </p:spPr>
        <p:txBody>
          <a:bodyPr/>
          <a:lstStyle/>
          <a:p>
            <a:fld id="{C3F4CEA0-53C6-4BCB-9292-944DB5816F45}" type="slidenum">
              <a:rPr lang="de-DE" smtClean="0"/>
              <a:pPr/>
              <a:t>10</a:t>
            </a:fld>
            <a:endParaRPr lang="de-DE" smtClean="0"/>
          </a:p>
        </p:txBody>
      </p:sp>
    </p:spTree>
    <p:extLst>
      <p:ext uri="{BB962C8B-B14F-4D97-AF65-F5344CB8AC3E}">
        <p14:creationId xmlns:p14="http://schemas.microsoft.com/office/powerpoint/2010/main" val="3199447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lienbildplatzhalter 1"/>
          <p:cNvSpPr>
            <a:spLocks noGrp="1" noRot="1" noChangeAspect="1" noTextEdit="1"/>
          </p:cNvSpPr>
          <p:nvPr>
            <p:ph type="sldImg"/>
          </p:nvPr>
        </p:nvSpPr>
        <p:spPr>
          <a:ln/>
        </p:spPr>
      </p:sp>
      <p:sp>
        <p:nvSpPr>
          <p:cNvPr id="99331" name="Notizenplatzhalter 2"/>
          <p:cNvSpPr>
            <a:spLocks noGrp="1"/>
          </p:cNvSpPr>
          <p:nvPr>
            <p:ph type="body" idx="1"/>
          </p:nvPr>
        </p:nvSpPr>
        <p:spPr>
          <a:noFill/>
          <a:ln/>
        </p:spPr>
        <p:txBody>
          <a:bodyPr/>
          <a:lstStyle/>
          <a:p>
            <a:endParaRPr lang="de-DE" smtClean="0"/>
          </a:p>
        </p:txBody>
      </p:sp>
      <p:sp>
        <p:nvSpPr>
          <p:cNvPr id="99332" name="Foliennummernplatzhalter 3"/>
          <p:cNvSpPr>
            <a:spLocks noGrp="1"/>
          </p:cNvSpPr>
          <p:nvPr>
            <p:ph type="sldNum" sz="quarter" idx="5"/>
          </p:nvPr>
        </p:nvSpPr>
        <p:spPr>
          <a:noFill/>
        </p:spPr>
        <p:txBody>
          <a:bodyPr/>
          <a:lstStyle/>
          <a:p>
            <a:fld id="{C3F4CEA0-53C6-4BCB-9292-944DB5816F45}" type="slidenum">
              <a:rPr lang="de-DE" smtClean="0"/>
              <a:pPr/>
              <a:t>11</a:t>
            </a:fld>
            <a:endParaRPr lang="de-DE" smtClean="0"/>
          </a:p>
        </p:txBody>
      </p:sp>
    </p:spTree>
    <p:extLst>
      <p:ext uri="{BB962C8B-B14F-4D97-AF65-F5344CB8AC3E}">
        <p14:creationId xmlns:p14="http://schemas.microsoft.com/office/powerpoint/2010/main" val="881301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12</a:t>
            </a:fld>
            <a:endParaRPr lang="de-DE" smtClean="0"/>
          </a:p>
        </p:txBody>
      </p:sp>
    </p:spTree>
    <p:extLst>
      <p:ext uri="{BB962C8B-B14F-4D97-AF65-F5344CB8AC3E}">
        <p14:creationId xmlns:p14="http://schemas.microsoft.com/office/powerpoint/2010/main" val="489375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13</a:t>
            </a:fld>
            <a:endParaRPr lang="de-DE" smtClean="0"/>
          </a:p>
        </p:txBody>
      </p:sp>
    </p:spTree>
    <p:extLst>
      <p:ext uri="{BB962C8B-B14F-4D97-AF65-F5344CB8AC3E}">
        <p14:creationId xmlns:p14="http://schemas.microsoft.com/office/powerpoint/2010/main" val="104317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14</a:t>
            </a:fld>
            <a:endParaRPr lang="de-DE" smtClean="0"/>
          </a:p>
        </p:txBody>
      </p:sp>
    </p:spTree>
    <p:extLst>
      <p:ext uri="{BB962C8B-B14F-4D97-AF65-F5344CB8AC3E}">
        <p14:creationId xmlns:p14="http://schemas.microsoft.com/office/powerpoint/2010/main" val="1568686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15</a:t>
            </a:fld>
            <a:endParaRPr lang="de-DE" smtClean="0"/>
          </a:p>
        </p:txBody>
      </p:sp>
    </p:spTree>
    <p:extLst>
      <p:ext uri="{BB962C8B-B14F-4D97-AF65-F5344CB8AC3E}">
        <p14:creationId xmlns:p14="http://schemas.microsoft.com/office/powerpoint/2010/main" val="1657773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16</a:t>
            </a:fld>
            <a:endParaRPr lang="de-DE" smtClean="0"/>
          </a:p>
        </p:txBody>
      </p:sp>
    </p:spTree>
    <p:extLst>
      <p:ext uri="{BB962C8B-B14F-4D97-AF65-F5344CB8AC3E}">
        <p14:creationId xmlns:p14="http://schemas.microsoft.com/office/powerpoint/2010/main" val="2651340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17</a:t>
            </a:fld>
            <a:endParaRPr lang="de-DE" smtClean="0"/>
          </a:p>
        </p:txBody>
      </p:sp>
    </p:spTree>
    <p:extLst>
      <p:ext uri="{BB962C8B-B14F-4D97-AF65-F5344CB8AC3E}">
        <p14:creationId xmlns:p14="http://schemas.microsoft.com/office/powerpoint/2010/main" val="2675601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18</a:t>
            </a:fld>
            <a:endParaRPr lang="de-DE" smtClean="0"/>
          </a:p>
        </p:txBody>
      </p:sp>
    </p:spTree>
    <p:extLst>
      <p:ext uri="{BB962C8B-B14F-4D97-AF65-F5344CB8AC3E}">
        <p14:creationId xmlns:p14="http://schemas.microsoft.com/office/powerpoint/2010/main" val="3922317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19</a:t>
            </a:fld>
            <a:endParaRPr lang="de-DE" smtClean="0"/>
          </a:p>
        </p:txBody>
      </p:sp>
    </p:spTree>
    <p:extLst>
      <p:ext uri="{BB962C8B-B14F-4D97-AF65-F5344CB8AC3E}">
        <p14:creationId xmlns:p14="http://schemas.microsoft.com/office/powerpoint/2010/main" val="811468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lienbildplatzhalter 1"/>
          <p:cNvSpPr>
            <a:spLocks noGrp="1" noRot="1" noChangeAspect="1" noTextEdit="1"/>
          </p:cNvSpPr>
          <p:nvPr>
            <p:ph type="sldImg"/>
          </p:nvPr>
        </p:nvSpPr>
        <p:spPr>
          <a:ln/>
        </p:spPr>
      </p:sp>
      <p:sp>
        <p:nvSpPr>
          <p:cNvPr id="84995" name="Notizenplatzhalter 2"/>
          <p:cNvSpPr>
            <a:spLocks noGrp="1"/>
          </p:cNvSpPr>
          <p:nvPr>
            <p:ph type="body" idx="1"/>
          </p:nvPr>
        </p:nvSpPr>
        <p:spPr>
          <a:noFill/>
          <a:ln/>
        </p:spPr>
        <p:txBody>
          <a:bodyPr/>
          <a:lstStyle/>
          <a:p>
            <a:endParaRPr lang="de-DE" smtClean="0"/>
          </a:p>
        </p:txBody>
      </p:sp>
      <p:sp>
        <p:nvSpPr>
          <p:cNvPr id="84996" name="Foliennummernplatzhalter 3"/>
          <p:cNvSpPr>
            <a:spLocks noGrp="1"/>
          </p:cNvSpPr>
          <p:nvPr>
            <p:ph type="sldNum" sz="quarter" idx="5"/>
          </p:nvPr>
        </p:nvSpPr>
        <p:spPr>
          <a:noFill/>
        </p:spPr>
        <p:txBody>
          <a:bodyPr/>
          <a:lstStyle/>
          <a:p>
            <a:fld id="{38FB891A-942F-4D0F-8A55-5484B5C66DF3}" type="slidenum">
              <a:rPr lang="de-DE" smtClean="0"/>
              <a:pPr/>
              <a:t>2</a:t>
            </a:fld>
            <a:endParaRPr lang="de-DE" smtClean="0"/>
          </a:p>
        </p:txBody>
      </p:sp>
    </p:spTree>
    <p:extLst>
      <p:ext uri="{BB962C8B-B14F-4D97-AF65-F5344CB8AC3E}">
        <p14:creationId xmlns:p14="http://schemas.microsoft.com/office/powerpoint/2010/main" val="1106444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20</a:t>
            </a:fld>
            <a:endParaRPr lang="de-DE" smtClean="0"/>
          </a:p>
        </p:txBody>
      </p:sp>
    </p:spTree>
    <p:extLst>
      <p:ext uri="{BB962C8B-B14F-4D97-AF65-F5344CB8AC3E}">
        <p14:creationId xmlns:p14="http://schemas.microsoft.com/office/powerpoint/2010/main" val="2085853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21</a:t>
            </a:fld>
            <a:endParaRPr lang="de-DE" smtClean="0"/>
          </a:p>
        </p:txBody>
      </p:sp>
    </p:spTree>
    <p:extLst>
      <p:ext uri="{BB962C8B-B14F-4D97-AF65-F5344CB8AC3E}">
        <p14:creationId xmlns:p14="http://schemas.microsoft.com/office/powerpoint/2010/main" val="2189966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22</a:t>
            </a:fld>
            <a:endParaRPr lang="de-DE" smtClean="0"/>
          </a:p>
        </p:txBody>
      </p:sp>
    </p:spTree>
    <p:extLst>
      <p:ext uri="{BB962C8B-B14F-4D97-AF65-F5344CB8AC3E}">
        <p14:creationId xmlns:p14="http://schemas.microsoft.com/office/powerpoint/2010/main" val="1167995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23</a:t>
            </a:fld>
            <a:endParaRPr lang="de-DE" smtClean="0"/>
          </a:p>
        </p:txBody>
      </p:sp>
    </p:spTree>
    <p:extLst>
      <p:ext uri="{BB962C8B-B14F-4D97-AF65-F5344CB8AC3E}">
        <p14:creationId xmlns:p14="http://schemas.microsoft.com/office/powerpoint/2010/main" val="2831250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24</a:t>
            </a:fld>
            <a:endParaRPr lang="de-DE" smtClean="0"/>
          </a:p>
        </p:txBody>
      </p:sp>
    </p:spTree>
    <p:extLst>
      <p:ext uri="{BB962C8B-B14F-4D97-AF65-F5344CB8AC3E}">
        <p14:creationId xmlns:p14="http://schemas.microsoft.com/office/powerpoint/2010/main" val="11182537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25</a:t>
            </a:fld>
            <a:endParaRPr lang="de-DE" smtClean="0"/>
          </a:p>
        </p:txBody>
      </p:sp>
    </p:spTree>
    <p:extLst>
      <p:ext uri="{BB962C8B-B14F-4D97-AF65-F5344CB8AC3E}">
        <p14:creationId xmlns:p14="http://schemas.microsoft.com/office/powerpoint/2010/main" val="3041739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26</a:t>
            </a:fld>
            <a:endParaRPr lang="de-DE" smtClean="0"/>
          </a:p>
        </p:txBody>
      </p:sp>
    </p:spTree>
    <p:extLst>
      <p:ext uri="{BB962C8B-B14F-4D97-AF65-F5344CB8AC3E}">
        <p14:creationId xmlns:p14="http://schemas.microsoft.com/office/powerpoint/2010/main" val="25065639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27</a:t>
            </a:fld>
            <a:endParaRPr lang="de-DE" smtClean="0"/>
          </a:p>
        </p:txBody>
      </p:sp>
    </p:spTree>
    <p:extLst>
      <p:ext uri="{BB962C8B-B14F-4D97-AF65-F5344CB8AC3E}">
        <p14:creationId xmlns:p14="http://schemas.microsoft.com/office/powerpoint/2010/main" val="35236520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DE" smtClean="0"/>
          </a:p>
        </p:txBody>
      </p:sp>
      <p:sp>
        <p:nvSpPr>
          <p:cNvPr id="100356" name="Foliennummernplatzhalter 3"/>
          <p:cNvSpPr>
            <a:spLocks noGrp="1"/>
          </p:cNvSpPr>
          <p:nvPr>
            <p:ph type="sldNum" sz="quarter" idx="5"/>
          </p:nvPr>
        </p:nvSpPr>
        <p:spPr>
          <a:noFill/>
        </p:spPr>
        <p:txBody>
          <a:bodyPr/>
          <a:lstStyle/>
          <a:p>
            <a:fld id="{653A7015-FBCB-4A6B-8AF1-0FFFB93B591E}" type="slidenum">
              <a:rPr lang="de-DE" smtClean="0"/>
              <a:pPr/>
              <a:t>28</a:t>
            </a:fld>
            <a:endParaRPr lang="de-DE" smtClean="0"/>
          </a:p>
        </p:txBody>
      </p:sp>
    </p:spTree>
    <p:extLst>
      <p:ext uri="{BB962C8B-B14F-4D97-AF65-F5344CB8AC3E}">
        <p14:creationId xmlns:p14="http://schemas.microsoft.com/office/powerpoint/2010/main" val="30243750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p:spPr>
        <p:txBody>
          <a:bodyPr/>
          <a:lstStyle/>
          <a:p>
            <a:endParaRPr lang="de-DE" smtClean="0"/>
          </a:p>
        </p:txBody>
      </p:sp>
      <p:sp>
        <p:nvSpPr>
          <p:cNvPr id="164868" name="Foliennummernplatzhalter 3"/>
          <p:cNvSpPr>
            <a:spLocks noGrp="1"/>
          </p:cNvSpPr>
          <p:nvPr>
            <p:ph type="sldNum" sz="quarter" idx="5"/>
          </p:nvPr>
        </p:nvSpPr>
        <p:spPr>
          <a:noFill/>
        </p:spPr>
        <p:txBody>
          <a:bodyPr/>
          <a:lstStyle/>
          <a:p>
            <a:fld id="{ACE83B38-359A-4296-A394-D7A220D6174E}" type="slidenum">
              <a:rPr lang="de-DE" smtClean="0"/>
              <a:pPr/>
              <a:t>29</a:t>
            </a:fld>
            <a:endParaRPr lang="de-DE" smtClean="0"/>
          </a:p>
        </p:txBody>
      </p:sp>
    </p:spTree>
    <p:extLst>
      <p:ext uri="{BB962C8B-B14F-4D97-AF65-F5344CB8AC3E}">
        <p14:creationId xmlns:p14="http://schemas.microsoft.com/office/powerpoint/2010/main" val="4259022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lienbildplatzhalter 1"/>
          <p:cNvSpPr>
            <a:spLocks noGrp="1" noRot="1" noChangeAspect="1" noTextEdit="1"/>
          </p:cNvSpPr>
          <p:nvPr>
            <p:ph type="sldImg"/>
          </p:nvPr>
        </p:nvSpPr>
        <p:spPr>
          <a:ln/>
        </p:spPr>
      </p:sp>
      <p:sp>
        <p:nvSpPr>
          <p:cNvPr id="96259" name="Notizenplatzhalter 2"/>
          <p:cNvSpPr>
            <a:spLocks noGrp="1"/>
          </p:cNvSpPr>
          <p:nvPr>
            <p:ph type="body" idx="1"/>
          </p:nvPr>
        </p:nvSpPr>
        <p:spPr>
          <a:noFill/>
          <a:ln/>
        </p:spPr>
        <p:txBody>
          <a:bodyPr/>
          <a:lstStyle/>
          <a:p>
            <a:endParaRPr lang="de-DE" smtClean="0"/>
          </a:p>
        </p:txBody>
      </p:sp>
      <p:sp>
        <p:nvSpPr>
          <p:cNvPr id="96260" name="Foliennummernplatzhalter 3"/>
          <p:cNvSpPr>
            <a:spLocks noGrp="1"/>
          </p:cNvSpPr>
          <p:nvPr>
            <p:ph type="sldNum" sz="quarter" idx="5"/>
          </p:nvPr>
        </p:nvSpPr>
        <p:spPr>
          <a:noFill/>
        </p:spPr>
        <p:txBody>
          <a:bodyPr/>
          <a:lstStyle/>
          <a:p>
            <a:fld id="{12BDC375-5F38-4EBF-B425-B844180B94EF}" type="slidenum">
              <a:rPr lang="de-DE" smtClean="0"/>
              <a:pPr/>
              <a:t>3</a:t>
            </a:fld>
            <a:endParaRPr lang="de-DE" smtClean="0"/>
          </a:p>
        </p:txBody>
      </p:sp>
    </p:spTree>
    <p:extLst>
      <p:ext uri="{BB962C8B-B14F-4D97-AF65-F5344CB8AC3E}">
        <p14:creationId xmlns:p14="http://schemas.microsoft.com/office/powerpoint/2010/main" val="3582680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lienbildplatzhalter 1"/>
          <p:cNvSpPr>
            <a:spLocks noGrp="1" noRot="1" noChangeAspect="1" noTextEdit="1"/>
          </p:cNvSpPr>
          <p:nvPr>
            <p:ph type="sldImg"/>
          </p:nvPr>
        </p:nvSpPr>
        <p:spPr>
          <a:ln/>
        </p:spPr>
      </p:sp>
      <p:sp>
        <p:nvSpPr>
          <p:cNvPr id="96259" name="Notizenplatzhalter 2"/>
          <p:cNvSpPr>
            <a:spLocks noGrp="1"/>
          </p:cNvSpPr>
          <p:nvPr>
            <p:ph type="body" idx="1"/>
          </p:nvPr>
        </p:nvSpPr>
        <p:spPr>
          <a:noFill/>
          <a:ln/>
        </p:spPr>
        <p:txBody>
          <a:bodyPr/>
          <a:lstStyle/>
          <a:p>
            <a:endParaRPr lang="de-DE" smtClean="0"/>
          </a:p>
        </p:txBody>
      </p:sp>
      <p:sp>
        <p:nvSpPr>
          <p:cNvPr id="96260" name="Foliennummernplatzhalter 3"/>
          <p:cNvSpPr>
            <a:spLocks noGrp="1"/>
          </p:cNvSpPr>
          <p:nvPr>
            <p:ph type="sldNum" sz="quarter" idx="5"/>
          </p:nvPr>
        </p:nvSpPr>
        <p:spPr>
          <a:noFill/>
        </p:spPr>
        <p:txBody>
          <a:bodyPr/>
          <a:lstStyle/>
          <a:p>
            <a:fld id="{12BDC375-5F38-4EBF-B425-B844180B94EF}" type="slidenum">
              <a:rPr lang="de-DE" smtClean="0"/>
              <a:pPr/>
              <a:t>4</a:t>
            </a:fld>
            <a:endParaRPr lang="de-DE" smtClean="0"/>
          </a:p>
        </p:txBody>
      </p:sp>
    </p:spTree>
    <p:extLst>
      <p:ext uri="{BB962C8B-B14F-4D97-AF65-F5344CB8AC3E}">
        <p14:creationId xmlns:p14="http://schemas.microsoft.com/office/powerpoint/2010/main" val="394932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lienbildplatzhalter 1"/>
          <p:cNvSpPr>
            <a:spLocks noGrp="1" noRot="1" noChangeAspect="1" noTextEdit="1"/>
          </p:cNvSpPr>
          <p:nvPr>
            <p:ph type="sldImg"/>
          </p:nvPr>
        </p:nvSpPr>
        <p:spPr>
          <a:ln/>
        </p:spPr>
      </p:sp>
      <p:sp>
        <p:nvSpPr>
          <p:cNvPr id="101379" name="Notizenplatzhalter 2"/>
          <p:cNvSpPr>
            <a:spLocks noGrp="1"/>
          </p:cNvSpPr>
          <p:nvPr>
            <p:ph type="body" idx="1"/>
          </p:nvPr>
        </p:nvSpPr>
        <p:spPr>
          <a:noFill/>
          <a:ln/>
        </p:spPr>
        <p:txBody>
          <a:bodyPr/>
          <a:lstStyle/>
          <a:p>
            <a:endParaRPr lang="de-DE" smtClean="0"/>
          </a:p>
        </p:txBody>
      </p:sp>
      <p:sp>
        <p:nvSpPr>
          <p:cNvPr id="101380" name="Foliennummernplatzhalter 3"/>
          <p:cNvSpPr>
            <a:spLocks noGrp="1"/>
          </p:cNvSpPr>
          <p:nvPr>
            <p:ph type="sldNum" sz="quarter" idx="5"/>
          </p:nvPr>
        </p:nvSpPr>
        <p:spPr>
          <a:noFill/>
        </p:spPr>
        <p:txBody>
          <a:bodyPr/>
          <a:lstStyle/>
          <a:p>
            <a:fld id="{2581929D-2EE3-4706-8F39-052FE6FFA499}" type="slidenum">
              <a:rPr lang="de-DE" smtClean="0"/>
              <a:pPr/>
              <a:t>5</a:t>
            </a:fld>
            <a:endParaRPr lang="de-DE" smtClean="0"/>
          </a:p>
        </p:txBody>
      </p:sp>
    </p:spTree>
    <p:extLst>
      <p:ext uri="{BB962C8B-B14F-4D97-AF65-F5344CB8AC3E}">
        <p14:creationId xmlns:p14="http://schemas.microsoft.com/office/powerpoint/2010/main" val="2722096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lienbildplatzhalter 1"/>
          <p:cNvSpPr>
            <a:spLocks noGrp="1" noRot="1" noChangeAspect="1" noTextEdit="1"/>
          </p:cNvSpPr>
          <p:nvPr>
            <p:ph type="sldImg"/>
          </p:nvPr>
        </p:nvSpPr>
        <p:spPr>
          <a:ln/>
        </p:spPr>
      </p:sp>
      <p:sp>
        <p:nvSpPr>
          <p:cNvPr id="101379" name="Notizenplatzhalter 2"/>
          <p:cNvSpPr>
            <a:spLocks noGrp="1"/>
          </p:cNvSpPr>
          <p:nvPr>
            <p:ph type="body" idx="1"/>
          </p:nvPr>
        </p:nvSpPr>
        <p:spPr>
          <a:noFill/>
          <a:ln/>
        </p:spPr>
        <p:txBody>
          <a:bodyPr/>
          <a:lstStyle/>
          <a:p>
            <a:endParaRPr lang="de-DE" smtClean="0"/>
          </a:p>
        </p:txBody>
      </p:sp>
      <p:sp>
        <p:nvSpPr>
          <p:cNvPr id="101380" name="Foliennummernplatzhalter 3"/>
          <p:cNvSpPr>
            <a:spLocks noGrp="1"/>
          </p:cNvSpPr>
          <p:nvPr>
            <p:ph type="sldNum" sz="quarter" idx="5"/>
          </p:nvPr>
        </p:nvSpPr>
        <p:spPr>
          <a:noFill/>
        </p:spPr>
        <p:txBody>
          <a:bodyPr/>
          <a:lstStyle/>
          <a:p>
            <a:fld id="{2581929D-2EE3-4706-8F39-052FE6FFA499}" type="slidenum">
              <a:rPr lang="de-DE" smtClean="0"/>
              <a:pPr/>
              <a:t>6</a:t>
            </a:fld>
            <a:endParaRPr lang="de-DE" smtClean="0"/>
          </a:p>
        </p:txBody>
      </p:sp>
    </p:spTree>
    <p:extLst>
      <p:ext uri="{BB962C8B-B14F-4D97-AF65-F5344CB8AC3E}">
        <p14:creationId xmlns:p14="http://schemas.microsoft.com/office/powerpoint/2010/main" val="2801955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bildplatzhalter 1"/>
          <p:cNvSpPr>
            <a:spLocks noGrp="1" noRot="1" noChangeAspect="1" noTextEdit="1"/>
          </p:cNvSpPr>
          <p:nvPr>
            <p:ph type="sldImg"/>
          </p:nvPr>
        </p:nvSpPr>
        <p:spPr>
          <a:ln/>
        </p:spPr>
      </p:sp>
      <p:sp>
        <p:nvSpPr>
          <p:cNvPr id="98307" name="Notizenplatzhalter 2"/>
          <p:cNvSpPr>
            <a:spLocks noGrp="1"/>
          </p:cNvSpPr>
          <p:nvPr>
            <p:ph type="body" idx="1"/>
          </p:nvPr>
        </p:nvSpPr>
        <p:spPr>
          <a:noFill/>
          <a:ln/>
        </p:spPr>
        <p:txBody>
          <a:bodyPr/>
          <a:lstStyle/>
          <a:p>
            <a:endParaRPr lang="de-DE" smtClean="0"/>
          </a:p>
        </p:txBody>
      </p:sp>
      <p:sp>
        <p:nvSpPr>
          <p:cNvPr id="98308" name="Foliennummernplatzhalter 3"/>
          <p:cNvSpPr>
            <a:spLocks noGrp="1"/>
          </p:cNvSpPr>
          <p:nvPr>
            <p:ph type="sldNum" sz="quarter" idx="5"/>
          </p:nvPr>
        </p:nvSpPr>
        <p:spPr>
          <a:noFill/>
        </p:spPr>
        <p:txBody>
          <a:bodyPr/>
          <a:lstStyle/>
          <a:p>
            <a:fld id="{0DDD24BD-48C6-40BB-8771-0C4DB4F32FBE}" type="slidenum">
              <a:rPr lang="de-DE" smtClean="0"/>
              <a:pPr/>
              <a:t>7</a:t>
            </a:fld>
            <a:endParaRPr lang="de-DE" smtClean="0"/>
          </a:p>
        </p:txBody>
      </p:sp>
    </p:spTree>
    <p:extLst>
      <p:ext uri="{BB962C8B-B14F-4D97-AF65-F5344CB8AC3E}">
        <p14:creationId xmlns:p14="http://schemas.microsoft.com/office/powerpoint/2010/main" val="3533671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bildplatzhalter 1"/>
          <p:cNvSpPr>
            <a:spLocks noGrp="1" noRot="1" noChangeAspect="1" noTextEdit="1"/>
          </p:cNvSpPr>
          <p:nvPr>
            <p:ph type="sldImg"/>
          </p:nvPr>
        </p:nvSpPr>
        <p:spPr>
          <a:ln/>
        </p:spPr>
      </p:sp>
      <p:sp>
        <p:nvSpPr>
          <p:cNvPr id="98307" name="Notizenplatzhalter 2"/>
          <p:cNvSpPr>
            <a:spLocks noGrp="1"/>
          </p:cNvSpPr>
          <p:nvPr>
            <p:ph type="body" idx="1"/>
          </p:nvPr>
        </p:nvSpPr>
        <p:spPr>
          <a:noFill/>
          <a:ln/>
        </p:spPr>
        <p:txBody>
          <a:bodyPr/>
          <a:lstStyle/>
          <a:p>
            <a:endParaRPr lang="de-DE" smtClean="0"/>
          </a:p>
        </p:txBody>
      </p:sp>
      <p:sp>
        <p:nvSpPr>
          <p:cNvPr id="98308" name="Foliennummernplatzhalter 3"/>
          <p:cNvSpPr>
            <a:spLocks noGrp="1"/>
          </p:cNvSpPr>
          <p:nvPr>
            <p:ph type="sldNum" sz="quarter" idx="5"/>
          </p:nvPr>
        </p:nvSpPr>
        <p:spPr>
          <a:noFill/>
        </p:spPr>
        <p:txBody>
          <a:bodyPr/>
          <a:lstStyle/>
          <a:p>
            <a:fld id="{0DDD24BD-48C6-40BB-8771-0C4DB4F32FBE}" type="slidenum">
              <a:rPr lang="de-DE" smtClean="0"/>
              <a:pPr/>
              <a:t>8</a:t>
            </a:fld>
            <a:endParaRPr lang="de-DE" smtClean="0"/>
          </a:p>
        </p:txBody>
      </p:sp>
    </p:spTree>
    <p:extLst>
      <p:ext uri="{BB962C8B-B14F-4D97-AF65-F5344CB8AC3E}">
        <p14:creationId xmlns:p14="http://schemas.microsoft.com/office/powerpoint/2010/main" val="3962666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bildplatzhalter 1"/>
          <p:cNvSpPr>
            <a:spLocks noGrp="1" noRot="1" noChangeAspect="1" noTextEdit="1"/>
          </p:cNvSpPr>
          <p:nvPr>
            <p:ph type="sldImg"/>
          </p:nvPr>
        </p:nvSpPr>
        <p:spPr>
          <a:ln/>
        </p:spPr>
      </p:sp>
      <p:sp>
        <p:nvSpPr>
          <p:cNvPr id="98307" name="Notizenplatzhalter 2"/>
          <p:cNvSpPr>
            <a:spLocks noGrp="1"/>
          </p:cNvSpPr>
          <p:nvPr>
            <p:ph type="body" idx="1"/>
          </p:nvPr>
        </p:nvSpPr>
        <p:spPr>
          <a:noFill/>
          <a:ln/>
        </p:spPr>
        <p:txBody>
          <a:bodyPr/>
          <a:lstStyle/>
          <a:p>
            <a:endParaRPr lang="de-DE" smtClean="0"/>
          </a:p>
        </p:txBody>
      </p:sp>
      <p:sp>
        <p:nvSpPr>
          <p:cNvPr id="98308" name="Foliennummernplatzhalter 3"/>
          <p:cNvSpPr>
            <a:spLocks noGrp="1"/>
          </p:cNvSpPr>
          <p:nvPr>
            <p:ph type="sldNum" sz="quarter" idx="5"/>
          </p:nvPr>
        </p:nvSpPr>
        <p:spPr>
          <a:noFill/>
        </p:spPr>
        <p:txBody>
          <a:bodyPr/>
          <a:lstStyle/>
          <a:p>
            <a:fld id="{0DDD24BD-48C6-40BB-8771-0C4DB4F32FBE}" type="slidenum">
              <a:rPr lang="de-DE" smtClean="0"/>
              <a:pPr/>
              <a:t>9</a:t>
            </a:fld>
            <a:endParaRPr lang="de-DE" smtClean="0"/>
          </a:p>
        </p:txBody>
      </p:sp>
    </p:spTree>
    <p:extLst>
      <p:ext uri="{BB962C8B-B14F-4D97-AF65-F5344CB8AC3E}">
        <p14:creationId xmlns:p14="http://schemas.microsoft.com/office/powerpoint/2010/main" val="1952199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de-DE"/>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de-DE"/>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de-DE"/>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de-DE"/>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de-DE"/>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de-DE"/>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de-DE"/>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de-DE"/>
              <a:t>Titelmasterformat durch Klicken bearbeiten</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de-DE"/>
              <a:t>Formatvorlage des Untertitelmasters durch Klicken bearbeiten</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de-DE"/>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r>
              <a:rPr lang="de-DE"/>
              <a:t>Wolfgang Frahm  Arzthaftung</a:t>
            </a: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FB71DFCE-3489-479D-BD0F-61334D4D59E9}"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8A31F162-E0EE-4C55-8E2C-20DE514E50F5}"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9F16304B-611D-4DC3-AB89-97CC99AFDB60}"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48002650-0E8B-41F7-A8CE-7E2CDE9ACEA9}"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886FBE13-9E04-4F9C-923E-C237DEC9DBAA}"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D5CD57C2-9239-42CC-878A-87DDAB7DDC8E}"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2"/>
          <p:cNvSpPr>
            <a:spLocks noGrp="1" noChangeArrowheads="1"/>
          </p:cNvSpPr>
          <p:nvPr>
            <p:ph type="dt" sz="half" idx="10"/>
          </p:nvPr>
        </p:nvSpPr>
        <p:spPr>
          <a:ln/>
        </p:spPr>
        <p:txBody>
          <a:bodyPr/>
          <a:lstStyle>
            <a:lvl1pPr>
              <a:defRPr/>
            </a:lvl1pPr>
          </a:lstStyle>
          <a:p>
            <a:pPr>
              <a:defRPr/>
            </a:pPr>
            <a:endParaRPr lang="de-DE"/>
          </a:p>
        </p:txBody>
      </p:sp>
      <p:sp>
        <p:nvSpPr>
          <p:cNvPr id="8" name="Rectangle 3"/>
          <p:cNvSpPr>
            <a:spLocks noGrp="1" noChangeArrowheads="1"/>
          </p:cNvSpPr>
          <p:nvPr>
            <p:ph type="sldNum" sz="quarter" idx="11"/>
          </p:nvPr>
        </p:nvSpPr>
        <p:spPr>
          <a:ln/>
        </p:spPr>
        <p:txBody>
          <a:bodyPr/>
          <a:lstStyle>
            <a:lvl1pPr>
              <a:defRPr/>
            </a:lvl1pPr>
          </a:lstStyle>
          <a:p>
            <a:pPr>
              <a:defRPr/>
            </a:pPr>
            <a:fld id="{9DC9EB62-78D9-47CF-B927-F2F4437AE043}" type="slidenum">
              <a:rPr lang="de-DE"/>
              <a:pPr>
                <a:defRPr/>
              </a:pPr>
              <a:t>‹Nr.›</a:t>
            </a:fld>
            <a:endParaRPr lang="de-DE"/>
          </a:p>
        </p:txBody>
      </p:sp>
      <p:sp>
        <p:nvSpPr>
          <p:cNvPr id="9"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2"/>
          <p:cNvSpPr>
            <a:spLocks noGrp="1" noChangeArrowheads="1"/>
          </p:cNvSpPr>
          <p:nvPr>
            <p:ph type="dt" sz="half" idx="10"/>
          </p:nvPr>
        </p:nvSpPr>
        <p:spPr>
          <a:ln/>
        </p:spPr>
        <p:txBody>
          <a:bodyPr/>
          <a:lstStyle>
            <a:lvl1pPr>
              <a:defRPr/>
            </a:lvl1pPr>
          </a:lstStyle>
          <a:p>
            <a:pPr>
              <a:defRPr/>
            </a:pPr>
            <a:endParaRPr lang="de-DE"/>
          </a:p>
        </p:txBody>
      </p:sp>
      <p:sp>
        <p:nvSpPr>
          <p:cNvPr id="4" name="Rectangle 3"/>
          <p:cNvSpPr>
            <a:spLocks noGrp="1" noChangeArrowheads="1"/>
          </p:cNvSpPr>
          <p:nvPr>
            <p:ph type="sldNum" sz="quarter" idx="11"/>
          </p:nvPr>
        </p:nvSpPr>
        <p:spPr>
          <a:ln/>
        </p:spPr>
        <p:txBody>
          <a:bodyPr/>
          <a:lstStyle>
            <a:lvl1pPr>
              <a:defRPr/>
            </a:lvl1pPr>
          </a:lstStyle>
          <a:p>
            <a:pPr>
              <a:defRPr/>
            </a:pPr>
            <a:fld id="{A8FB663E-AD3D-4458-B9DC-08599BB473D2}" type="slidenum">
              <a:rPr lang="de-DE"/>
              <a:pPr>
                <a:defRPr/>
              </a:pPr>
              <a:t>‹Nr.›</a:t>
            </a:fld>
            <a:endParaRPr lang="de-DE"/>
          </a:p>
        </p:txBody>
      </p:sp>
      <p:sp>
        <p:nvSpPr>
          <p:cNvPr id="5"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de-DE"/>
          </a:p>
        </p:txBody>
      </p:sp>
      <p:sp>
        <p:nvSpPr>
          <p:cNvPr id="3" name="Rectangle 3"/>
          <p:cNvSpPr>
            <a:spLocks noGrp="1" noChangeArrowheads="1"/>
          </p:cNvSpPr>
          <p:nvPr>
            <p:ph type="sldNum" sz="quarter" idx="11"/>
          </p:nvPr>
        </p:nvSpPr>
        <p:spPr>
          <a:ln/>
        </p:spPr>
        <p:txBody>
          <a:bodyPr/>
          <a:lstStyle>
            <a:lvl1pPr>
              <a:defRPr/>
            </a:lvl1pPr>
          </a:lstStyle>
          <a:p>
            <a:pPr>
              <a:defRPr/>
            </a:pPr>
            <a:fld id="{B95FE140-EE6F-4159-A8E6-208B04065C02}" type="slidenum">
              <a:rPr lang="de-DE"/>
              <a:pPr>
                <a:defRPr/>
              </a:pPr>
              <a:t>‹Nr.›</a:t>
            </a:fld>
            <a:endParaRPr lang="de-DE"/>
          </a:p>
        </p:txBody>
      </p:sp>
      <p:sp>
        <p:nvSpPr>
          <p:cNvPr id="4"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9D626D4F-A11E-4554-AB21-097D13E35DCB}"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36E373BD-DD34-474D-89D9-4F892DEDC7C2}"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r>
              <a:rPr lang="de-DE"/>
              <a:t>Wolfgang Frahm  Arzthaftung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DE"/>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82D2A97-D09E-4D07-890E-5C27A4EB653B}" type="slidenum">
              <a:rPr lang="de-DE"/>
              <a:pPr>
                <a:defRPr/>
              </a:pPr>
              <a:t>‹Nr.›</a:t>
            </a:fld>
            <a:endParaRPr lang="de-DE"/>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de-DE"/>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de-DE"/>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de-DE"/>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de-DE"/>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de-DE"/>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de-DE"/>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de-DE"/>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r>
              <a:rPr lang="de-DE"/>
              <a:t>Wolfgang Frahm  Arzthaftung</a:t>
            </a:r>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14"/>
          <p:cNvSpPr>
            <a:spLocks noGrp="1" noChangeArrowheads="1"/>
          </p:cNvSpPr>
          <p:nvPr>
            <p:ph type="ftr" sz="quarter" idx="11"/>
          </p:nvPr>
        </p:nvSpPr>
        <p:spPr>
          <a:noFill/>
        </p:spPr>
        <p:txBody>
          <a:bodyPr/>
          <a:lstStyle/>
          <a:p>
            <a:r>
              <a:rPr lang="de-DE" dirty="0" smtClean="0">
                <a:solidFill>
                  <a:schemeClr val="bg2"/>
                </a:solidFill>
              </a:rPr>
              <a:t>Wolfgang Frahm  Arzthaftung</a:t>
            </a:r>
          </a:p>
        </p:txBody>
      </p:sp>
      <p:sp>
        <p:nvSpPr>
          <p:cNvPr id="2050" name="Rectangle 2"/>
          <p:cNvSpPr>
            <a:spLocks noGrp="1" noChangeArrowheads="1"/>
          </p:cNvSpPr>
          <p:nvPr>
            <p:ph type="ctrTitle"/>
          </p:nvPr>
        </p:nvSpPr>
        <p:spPr>
          <a:solidFill>
            <a:schemeClr val="tx1"/>
          </a:solidFill>
        </p:spPr>
        <p:txBody>
          <a:bodyPr/>
          <a:lstStyle/>
          <a:p>
            <a:pPr eaLnBrk="1" hangingPunct="1">
              <a:defRPr/>
            </a:pPr>
            <a:r>
              <a:rPr lang="de-DE" sz="5400" dirty="0" smtClean="0">
                <a:solidFill>
                  <a:schemeClr val="bg2"/>
                </a:solidFill>
                <a:effectLst/>
              </a:rPr>
              <a:t>Guten Tag!</a:t>
            </a:r>
          </a:p>
        </p:txBody>
      </p:sp>
      <p:sp>
        <p:nvSpPr>
          <p:cNvPr id="2051" name="Rectangle 3"/>
          <p:cNvSpPr>
            <a:spLocks noGrp="1" noChangeArrowheads="1"/>
          </p:cNvSpPr>
          <p:nvPr>
            <p:ph type="subTitle" idx="1"/>
          </p:nvPr>
        </p:nvSpPr>
        <p:spPr/>
        <p:txBody>
          <a:bodyPr/>
          <a:lstStyle/>
          <a:p>
            <a:pPr eaLnBrk="1" hangingPunct="1">
              <a:defRPr/>
            </a:pPr>
            <a:endParaRPr lang="de-DE" dirty="0" smtClean="0"/>
          </a:p>
        </p:txBody>
      </p:sp>
      <p:sp>
        <p:nvSpPr>
          <p:cNvPr id="2" name="Foliennummernplatzhalter 1"/>
          <p:cNvSpPr>
            <a:spLocks noGrp="1"/>
          </p:cNvSpPr>
          <p:nvPr>
            <p:ph type="sldNum" sz="quarter" idx="12"/>
          </p:nvPr>
        </p:nvSpPr>
        <p:spPr/>
        <p:txBody>
          <a:bodyPr/>
          <a:lstStyle/>
          <a:p>
            <a:pPr>
              <a:defRPr/>
            </a:pPr>
            <a:fld id="{FB71DFCE-3489-479D-BD0F-61334D4D59E9}" type="slidenum">
              <a:rPr lang="de-DE" smtClean="0"/>
              <a:pPr>
                <a:defRPr/>
              </a:pPr>
              <a:t>1</a:t>
            </a:fld>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2530" name="Rectangle 2"/>
          <p:cNvSpPr>
            <a:spLocks noGrp="1" noRot="1" noChangeArrowheads="1"/>
          </p:cNvSpPr>
          <p:nvPr>
            <p:ph type="title"/>
          </p:nvPr>
        </p:nvSpPr>
        <p:spPr/>
        <p:txBody>
          <a:bodyPr/>
          <a:lstStyle/>
          <a:p>
            <a:pPr algn="l" eaLnBrk="1" hangingPunct="1">
              <a:defRPr/>
            </a:pPr>
            <a:r>
              <a:rPr lang="de-DE" sz="2400" dirty="0" smtClean="0">
                <a:effectLst/>
              </a:rPr>
              <a:t>		</a:t>
            </a:r>
            <a:r>
              <a:rPr lang="de-DE" sz="2400" dirty="0" smtClean="0">
                <a:solidFill>
                  <a:schemeClr val="bg2"/>
                </a:solidFill>
                <a:effectLst/>
              </a:rPr>
              <a:t>Beweislast im Arzthaftungsrecht</a:t>
            </a:r>
          </a:p>
        </p:txBody>
      </p:sp>
      <p:sp>
        <p:nvSpPr>
          <p:cNvPr id="22531" name="Rectangle 3"/>
          <p:cNvSpPr>
            <a:spLocks noGrp="1" noChangeArrowheads="1"/>
          </p:cNvSpPr>
          <p:nvPr>
            <p:ph type="body" idx="1"/>
          </p:nvPr>
        </p:nvSpPr>
        <p:spPr/>
        <p:txBody>
          <a:bodyPr/>
          <a:lstStyle/>
          <a:p>
            <a:pPr algn="ctr" eaLnBrk="1" hangingPunct="1">
              <a:buFont typeface="Wingdings" pitchFamily="2" charset="2"/>
              <a:buNone/>
              <a:defRPr/>
            </a:pPr>
            <a:endParaRPr lang="de-DE" sz="4000" dirty="0" smtClean="0"/>
          </a:p>
          <a:p>
            <a:pPr algn="ctr" eaLnBrk="1" hangingPunct="1">
              <a:buFont typeface="Wingdings" pitchFamily="2" charset="2"/>
              <a:buNone/>
              <a:defRPr/>
            </a:pPr>
            <a:endParaRPr lang="de-DE" sz="4000" dirty="0" smtClean="0"/>
          </a:p>
          <a:p>
            <a:pPr marL="271463" indent="-271463" algn="ctr" eaLnBrk="1" hangingPunct="1">
              <a:buNone/>
              <a:defRPr/>
            </a:pPr>
            <a:endParaRPr lang="de-DE" sz="2400" dirty="0" smtClean="0"/>
          </a:p>
          <a:p>
            <a:pPr marL="636588" indent="19050" eaLnBrk="1" hangingPunct="1">
              <a:buNone/>
              <a:defRPr/>
            </a:pPr>
            <a:r>
              <a:rPr lang="de-DE" sz="2800" dirty="0" smtClean="0">
                <a:solidFill>
                  <a:schemeClr val="bg2"/>
                </a:solidFill>
                <a:effectLst/>
              </a:rPr>
              <a:t>  Befunderhebungsfehler, § 630h Abs. 5 Satz 2 BGB</a:t>
            </a:r>
          </a:p>
          <a:p>
            <a:pPr algn="ctr" eaLnBrk="1" hangingPunct="1">
              <a:buFont typeface="Wingdings" pitchFamily="2" charset="2"/>
              <a:buNone/>
              <a:defRPr/>
            </a:pPr>
            <a:endParaRPr lang="de-DE" sz="40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10</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2530" name="Rectangle 2"/>
          <p:cNvSpPr>
            <a:spLocks noGrp="1" noRot="1" noChangeArrowheads="1"/>
          </p:cNvSpPr>
          <p:nvPr>
            <p:ph type="title"/>
          </p:nvPr>
        </p:nvSpPr>
        <p:spPr/>
        <p:txBody>
          <a:bodyPr/>
          <a:lstStyle/>
          <a:p>
            <a:pPr eaLnBrk="1" hangingPunct="1">
              <a:defRPr/>
            </a:pPr>
            <a:r>
              <a:rPr lang="de-DE" sz="2400" dirty="0" smtClean="0">
                <a:solidFill>
                  <a:schemeClr val="bg2"/>
                </a:solidFill>
                <a:effectLst/>
              </a:rPr>
              <a:t>Beweiserleichterung beim Befunderhebungsfehler</a:t>
            </a:r>
          </a:p>
        </p:txBody>
      </p:sp>
      <p:sp>
        <p:nvSpPr>
          <p:cNvPr id="22531" name="Rectangle 3"/>
          <p:cNvSpPr>
            <a:spLocks noGrp="1" noChangeArrowheads="1"/>
          </p:cNvSpPr>
          <p:nvPr>
            <p:ph type="body" idx="1"/>
          </p:nvPr>
        </p:nvSpPr>
        <p:spPr/>
        <p:txBody>
          <a:bodyPr/>
          <a:lstStyle/>
          <a:p>
            <a:pPr marL="179388" indent="19050" eaLnBrk="1" hangingPunct="1">
              <a:buNone/>
              <a:defRPr/>
            </a:pPr>
            <a:endParaRPr lang="de-DE" sz="2000" u="sng" dirty="0" smtClean="0"/>
          </a:p>
          <a:p>
            <a:pPr marL="179388" indent="19050" eaLnBrk="1" hangingPunct="1">
              <a:buNone/>
              <a:defRPr/>
            </a:pPr>
            <a:r>
              <a:rPr lang="de-DE" sz="2000" u="sng" dirty="0" smtClean="0">
                <a:solidFill>
                  <a:schemeClr val="bg2"/>
                </a:solidFill>
                <a:effectLst/>
              </a:rPr>
              <a:t>Beispiel:</a:t>
            </a:r>
          </a:p>
          <a:p>
            <a:pPr marL="179388" indent="19050" eaLnBrk="1" hangingPunct="1">
              <a:buNone/>
              <a:defRPr/>
            </a:pPr>
            <a:endParaRPr lang="de-DE" sz="2000" u="sng" dirty="0" smtClean="0">
              <a:solidFill>
                <a:schemeClr val="bg2"/>
              </a:solidFill>
              <a:effectLst/>
            </a:endParaRPr>
          </a:p>
          <a:p>
            <a:pPr marL="179388" indent="19050" eaLnBrk="1" hangingPunct="1">
              <a:buNone/>
              <a:defRPr/>
            </a:pPr>
            <a:r>
              <a:rPr lang="de-DE" sz="2000" dirty="0" smtClean="0">
                <a:solidFill>
                  <a:schemeClr val="bg2"/>
                </a:solidFill>
                <a:effectLst/>
              </a:rPr>
              <a:t>Der Kläger, ein junger Mann springt des Nachts in einen See und stößt mit dem Kopf auf ein Hindernis. In der Klinik wird geröntgt (Brustkorb) und ein CT erstellt (Hirn). Versäumt wird ein zeitnahes CT der HWS, sodass man die </a:t>
            </a:r>
            <a:r>
              <a:rPr lang="de-DE" sz="2000" dirty="0" err="1" smtClean="0">
                <a:solidFill>
                  <a:schemeClr val="bg2"/>
                </a:solidFill>
                <a:effectLst/>
              </a:rPr>
              <a:t>diskoligamentäre</a:t>
            </a:r>
            <a:r>
              <a:rPr lang="de-DE" sz="2000" dirty="0" smtClean="0">
                <a:solidFill>
                  <a:schemeClr val="bg2"/>
                </a:solidFill>
                <a:effectLst/>
              </a:rPr>
              <a:t> Luxationsfraktur in Höhe C2/C3 nicht festgestellt hat (Folge: Querschnittslähmung), OLG Schleswig – 4 U 64/06 – Beschluss vom  30.03.2007.</a:t>
            </a:r>
          </a:p>
          <a:p>
            <a:pPr algn="ctr" eaLnBrk="1" hangingPunct="1">
              <a:buFont typeface="Wingdings" pitchFamily="2" charset="2"/>
              <a:buNone/>
              <a:defRPr/>
            </a:pPr>
            <a:endParaRPr lang="de-DE" sz="40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11</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Beweislast im Arzthaftungsrecht</a:t>
            </a:r>
          </a:p>
        </p:txBody>
      </p:sp>
      <p:sp>
        <p:nvSpPr>
          <p:cNvPr id="23555" name="Rectangle 3"/>
          <p:cNvSpPr>
            <a:spLocks noGrp="1" noChangeArrowheads="1"/>
          </p:cNvSpPr>
          <p:nvPr>
            <p:ph type="body" idx="1"/>
          </p:nvPr>
        </p:nvSpPr>
        <p:spPr/>
        <p:txBody>
          <a:bodyPr/>
          <a:lstStyle/>
          <a:p>
            <a:pPr algn="ctr" eaLnBrk="1" hangingPunct="1">
              <a:buFont typeface="Wingdings" pitchFamily="2" charset="2"/>
              <a:buNone/>
              <a:defRPr/>
            </a:pPr>
            <a:endParaRPr lang="de-DE" sz="4000" dirty="0" smtClean="0"/>
          </a:p>
          <a:p>
            <a:pPr algn="ctr" eaLnBrk="1" hangingPunct="1">
              <a:buFont typeface="Wingdings" pitchFamily="2" charset="2"/>
              <a:buNone/>
              <a:defRPr/>
            </a:pPr>
            <a:endParaRPr lang="de-DE" sz="4000" dirty="0" smtClean="0"/>
          </a:p>
          <a:p>
            <a:pPr algn="ctr" eaLnBrk="1" hangingPunct="1">
              <a:buFont typeface="Wingdings" pitchFamily="2" charset="2"/>
              <a:buNone/>
              <a:defRPr/>
            </a:pPr>
            <a:endParaRPr lang="de-DE" sz="2000" dirty="0" smtClean="0"/>
          </a:p>
          <a:p>
            <a:pPr algn="ctr" eaLnBrk="1" hangingPunct="1">
              <a:buFont typeface="Wingdings" pitchFamily="2" charset="2"/>
              <a:buNone/>
              <a:defRPr/>
            </a:pPr>
            <a:r>
              <a:rPr lang="de-DE" sz="2800" dirty="0" smtClean="0">
                <a:solidFill>
                  <a:schemeClr val="bg2"/>
                </a:solidFill>
                <a:effectLst/>
              </a:rPr>
              <a:t>Dokumentationsversäumnis, § 630h Abs. 3 BGB</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12</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Dokumentationsversäumnisse</a:t>
            </a:r>
          </a:p>
        </p:txBody>
      </p:sp>
      <p:sp>
        <p:nvSpPr>
          <p:cNvPr id="23555" name="Rectangle 3"/>
          <p:cNvSpPr>
            <a:spLocks noGrp="1" noChangeArrowheads="1"/>
          </p:cNvSpPr>
          <p:nvPr>
            <p:ph type="body" idx="1"/>
          </p:nvPr>
        </p:nvSpPr>
        <p:spPr>
          <a:xfrm>
            <a:off x="457200" y="1500174"/>
            <a:ext cx="8229600" cy="4625989"/>
          </a:xfrm>
        </p:spPr>
        <p:txBody>
          <a:bodyPr/>
          <a:lstStyle/>
          <a:p>
            <a:pPr marL="0" indent="0" algn="just" eaLnBrk="1" hangingPunct="1">
              <a:buFont typeface="Wingdings" pitchFamily="2" charset="2"/>
              <a:buNone/>
              <a:defRPr/>
            </a:pPr>
            <a:endParaRPr lang="de-DE" sz="2400" dirty="0" smtClean="0"/>
          </a:p>
          <a:p>
            <a:pPr marL="0" indent="0" algn="just" eaLnBrk="1" hangingPunct="1">
              <a:buFont typeface="Wingdings" pitchFamily="2" charset="2"/>
              <a:buNone/>
              <a:defRPr/>
            </a:pPr>
            <a:r>
              <a:rPr lang="de-DE" sz="2400" dirty="0" smtClean="0">
                <a:solidFill>
                  <a:schemeClr val="bg2"/>
                </a:solidFill>
                <a:effectLst/>
              </a:rPr>
              <a:t>Ist etwas nicht dokumentiert, was hätte dokumentiert werden müssen, kann das für den Rechtsstreit bedeuten, dass das Gericht davon ausgeht, die nicht dokumentierte Maßnahme </a:t>
            </a:r>
            <a:r>
              <a:rPr lang="de-DE" sz="2400" u="sng" dirty="0" smtClean="0">
                <a:solidFill>
                  <a:schemeClr val="bg2"/>
                </a:solidFill>
                <a:effectLst/>
              </a:rPr>
              <a:t>ist unterblieben</a:t>
            </a:r>
            <a:r>
              <a:rPr lang="de-DE" sz="2400" dirty="0" smtClean="0">
                <a:solidFill>
                  <a:schemeClr val="bg2"/>
                </a:solidFill>
                <a:effectLst/>
              </a:rPr>
              <a:t>.</a:t>
            </a:r>
          </a:p>
          <a:p>
            <a:pPr marL="0" indent="0" algn="just" eaLnBrk="1" hangingPunct="1">
              <a:buFont typeface="Wingdings" pitchFamily="2" charset="2"/>
              <a:buNone/>
              <a:defRPr/>
            </a:pPr>
            <a:endParaRPr lang="de-DE" sz="1100" dirty="0" smtClean="0">
              <a:solidFill>
                <a:schemeClr val="bg2"/>
              </a:solidFill>
              <a:effectLst/>
            </a:endParaRPr>
          </a:p>
          <a:p>
            <a:pPr marL="0" indent="0" algn="just" eaLnBrk="1" hangingPunct="1">
              <a:buFont typeface="Wingdings" pitchFamily="2" charset="2"/>
              <a:buNone/>
              <a:defRPr/>
            </a:pPr>
            <a:r>
              <a:rPr lang="de-DE" sz="2400" dirty="0" smtClean="0">
                <a:solidFill>
                  <a:schemeClr val="bg2"/>
                </a:solidFill>
                <a:effectLst/>
              </a:rPr>
              <a:t>Die </a:t>
            </a:r>
            <a:r>
              <a:rPr lang="de-DE" sz="2400" dirty="0" err="1" smtClean="0">
                <a:solidFill>
                  <a:schemeClr val="bg2"/>
                </a:solidFill>
                <a:effectLst/>
              </a:rPr>
              <a:t>Behandlerseite</a:t>
            </a:r>
            <a:r>
              <a:rPr lang="de-DE" sz="2400" dirty="0" smtClean="0">
                <a:solidFill>
                  <a:schemeClr val="bg2"/>
                </a:solidFill>
                <a:effectLst/>
              </a:rPr>
              <a:t> trägt jetzt die Beweislast, dass die Maßnahme doch stattgefunden hat.</a:t>
            </a:r>
          </a:p>
          <a:p>
            <a:pPr marL="0" indent="0" algn="just" eaLnBrk="1" hangingPunct="1">
              <a:buFont typeface="Wingdings" pitchFamily="2" charset="2"/>
              <a:buNone/>
              <a:defRPr/>
            </a:pPr>
            <a:endParaRPr lang="de-DE" sz="24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13</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effectLst/>
              </a:rPr>
              <a:t>		</a:t>
            </a:r>
            <a:r>
              <a:rPr lang="de-DE" sz="2400" dirty="0" smtClean="0">
                <a:solidFill>
                  <a:schemeClr val="bg2"/>
                </a:solidFill>
                <a:effectLst/>
              </a:rPr>
              <a:t>Dokumentationsversäumnisse</a:t>
            </a:r>
          </a:p>
        </p:txBody>
      </p:sp>
      <p:sp>
        <p:nvSpPr>
          <p:cNvPr id="23555" name="Rectangle 3"/>
          <p:cNvSpPr>
            <a:spLocks noGrp="1" noChangeArrowheads="1"/>
          </p:cNvSpPr>
          <p:nvPr>
            <p:ph type="body" idx="1"/>
          </p:nvPr>
        </p:nvSpPr>
        <p:spPr>
          <a:xfrm>
            <a:off x="457200" y="1142984"/>
            <a:ext cx="8229600" cy="4983179"/>
          </a:xfrm>
        </p:spPr>
        <p:txBody>
          <a:bodyPr/>
          <a:lstStyle/>
          <a:p>
            <a:pPr marL="0" indent="0" algn="just" eaLnBrk="1" hangingPunct="1">
              <a:buNone/>
              <a:defRPr/>
            </a:pPr>
            <a:r>
              <a:rPr lang="de-DE" sz="2400" dirty="0" smtClean="0">
                <a:solidFill>
                  <a:schemeClr val="bg2"/>
                </a:solidFill>
                <a:effectLst/>
              </a:rPr>
              <a:t>§ 630f BGB: </a:t>
            </a:r>
          </a:p>
          <a:p>
            <a:pPr>
              <a:buNone/>
            </a:pPr>
            <a:r>
              <a:rPr lang="de-DE" sz="1800" dirty="0" smtClean="0">
                <a:solidFill>
                  <a:schemeClr val="bg2"/>
                </a:solidFill>
                <a:effectLst/>
              </a:rPr>
              <a:t>(1) Der Behandelnde ist verpflichtet, zum Zweck der Dokumentation in unmittelbarem zeitlichen Zusammenhang mit der Behandlung eine Patientenakte in Papierform oder elektronisch zu führen. Berichtigungen und Änderungen von Eintragungen in der Patientenakte sind nur zulässig, wenn neben dem ursprünglichen Inhalt erkennbar bleibt, wann sie vorgenommen worden sind. Dies ist auch für elektronisch geführte Patientenakten sicherzustellen.</a:t>
            </a:r>
          </a:p>
          <a:p>
            <a:pPr>
              <a:buNone/>
            </a:pPr>
            <a:r>
              <a:rPr lang="de-DE" sz="1800" dirty="0" smtClean="0">
                <a:solidFill>
                  <a:schemeClr val="bg2"/>
                </a:solidFill>
                <a:effectLst/>
              </a:rPr>
              <a:t>(2) Der Behandelnde ist verpflichtet, in der Patientenakte sämtliche aus fachlicher Sicht für die derzeitige und künftige Behandlung wesentlichen Maßnahmen und deren Ergebnisse aufzuzeichnen, insbesondere die Anamnese, Diagnosen, Untersuchungen, Untersuchungsergebnisse, Befunde, Therapien und ihre Wirkungen, Eingriffe und ihre Wirkungen, Einwilligungen und Aufklärungen. </a:t>
            </a:r>
            <a:r>
              <a:rPr lang="de-DE" sz="1800" i="1" dirty="0" smtClean="0">
                <a:solidFill>
                  <a:schemeClr val="bg2"/>
                </a:solidFill>
                <a:effectLst/>
              </a:rPr>
              <a:t>2</a:t>
            </a:r>
            <a:r>
              <a:rPr lang="de-DE" sz="1800" dirty="0" smtClean="0">
                <a:solidFill>
                  <a:schemeClr val="bg2"/>
                </a:solidFill>
                <a:effectLst/>
              </a:rPr>
              <a:t>Arztbriefe sind in die Patientenakte aufzunehmen.</a:t>
            </a:r>
          </a:p>
          <a:p>
            <a:pPr>
              <a:buNone/>
            </a:pPr>
            <a:r>
              <a:rPr lang="de-DE" sz="1800" dirty="0" smtClean="0">
                <a:solidFill>
                  <a:schemeClr val="bg2"/>
                </a:solidFill>
                <a:effectLst/>
              </a:rPr>
              <a:t>(3) Der Behandelnde hat die Patientenakte für die Dauer von zehn Jahren nach Abschluss der Behandlung aufzubewahren, soweit nicht nach anderen Vorschriften andere Aufbewahrungsfristen bestehen.</a:t>
            </a:r>
          </a:p>
          <a:p>
            <a:pPr marL="0" indent="0" algn="just" eaLnBrk="1" hangingPunct="1">
              <a:buNone/>
              <a:defRPr/>
            </a:pPr>
            <a:endParaRPr lang="de-DE" sz="24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14</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Dokumentationsversäumnisse</a:t>
            </a:r>
          </a:p>
        </p:txBody>
      </p:sp>
      <p:sp>
        <p:nvSpPr>
          <p:cNvPr id="23555" name="Rectangle 3"/>
          <p:cNvSpPr>
            <a:spLocks noGrp="1" noChangeArrowheads="1"/>
          </p:cNvSpPr>
          <p:nvPr>
            <p:ph type="body" idx="1"/>
          </p:nvPr>
        </p:nvSpPr>
        <p:spPr>
          <a:xfrm>
            <a:off x="457200" y="1142984"/>
            <a:ext cx="8229600" cy="4983179"/>
          </a:xfrm>
        </p:spPr>
        <p:txBody>
          <a:bodyPr/>
          <a:lstStyle/>
          <a:p>
            <a:pPr marL="0" indent="0" algn="just" eaLnBrk="1" hangingPunct="1">
              <a:buNone/>
              <a:defRPr/>
            </a:pPr>
            <a:r>
              <a:rPr lang="de-DE" sz="2400" dirty="0" smtClean="0">
                <a:solidFill>
                  <a:schemeClr val="bg2"/>
                </a:solidFill>
                <a:effectLst/>
              </a:rPr>
              <a:t>§ 630f BGB: </a:t>
            </a:r>
          </a:p>
          <a:p>
            <a:pPr>
              <a:buNone/>
            </a:pPr>
            <a:r>
              <a:rPr lang="de-DE" sz="1800" dirty="0" smtClean="0">
                <a:solidFill>
                  <a:schemeClr val="bg2"/>
                </a:solidFill>
                <a:effectLst/>
              </a:rPr>
              <a:t>(1) Der Behandelnde ist verpflichtet, zum Zweck der Dokumentation in unmittelbarem zeitlichen Zusammenhang mit der Behandlung eine Patientenakte in Papierform oder elektronisch zu führen. Berichtigungen und Änderungen von Eintragungen in der Patientenakte sind nur zulässig, wenn neben dem ursprünglichen Inhalt erkennbar bleibt, wann sie vorgenommen worden sind. Dies ist auch für elektronisch geführte Patientenakten sicherzustellen.</a:t>
            </a:r>
          </a:p>
          <a:p>
            <a:pPr>
              <a:buNone/>
            </a:pPr>
            <a:r>
              <a:rPr lang="de-DE" sz="1800" dirty="0" smtClean="0">
                <a:solidFill>
                  <a:schemeClr val="bg2"/>
                </a:solidFill>
                <a:effectLst/>
              </a:rPr>
              <a:t>(2) </a:t>
            </a:r>
            <a:r>
              <a:rPr lang="de-DE" sz="1800" u="sng" dirty="0" smtClean="0">
                <a:solidFill>
                  <a:schemeClr val="bg2"/>
                </a:solidFill>
                <a:effectLst/>
              </a:rPr>
              <a:t>Der Behandelnde ist verpflichtet, in der Patientenakte sämtliche aus fachlicher Sicht für die derzeitige und künftige Behandlung wesentlichen Maßnahmen und deren Ergebnisse aufzuzeichnen, insbesondere die Anamnese, Diagnosen, Untersuchungen, Untersuchungsergebnisse, Befunde, Therapien und ihre Wirkungen, Eingriffe und ihre Wirkungen, Einwilligungen und Aufklärungen</a:t>
            </a:r>
            <a:r>
              <a:rPr lang="de-DE" sz="1800" dirty="0" smtClean="0">
                <a:solidFill>
                  <a:schemeClr val="bg2"/>
                </a:solidFill>
                <a:effectLst/>
              </a:rPr>
              <a:t>. Arztbriefe sind in die Patientenakte aufzunehmen.</a:t>
            </a:r>
          </a:p>
          <a:p>
            <a:pPr>
              <a:buNone/>
            </a:pPr>
            <a:r>
              <a:rPr lang="de-DE" sz="1800" dirty="0" smtClean="0">
                <a:solidFill>
                  <a:schemeClr val="bg2"/>
                </a:solidFill>
                <a:effectLst/>
              </a:rPr>
              <a:t>(3) Der Behandelnde hat die Patientenakte für die Dauer von zehn Jahren nach Abschluss der Behandlung aufzubewahren, soweit nicht nach anderen Vorschriften andere Aufbewahrungsfristen bestehen.</a:t>
            </a:r>
          </a:p>
          <a:p>
            <a:pPr marL="0" indent="0" algn="just" eaLnBrk="1" hangingPunct="1">
              <a:buNone/>
              <a:defRPr/>
            </a:pPr>
            <a:endParaRPr lang="de-DE" sz="24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15</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Dokumentationsversäumnisse</a:t>
            </a:r>
          </a:p>
        </p:txBody>
      </p:sp>
      <p:sp>
        <p:nvSpPr>
          <p:cNvPr id="23555" name="Rectangle 3"/>
          <p:cNvSpPr>
            <a:spLocks noGrp="1" noChangeArrowheads="1"/>
          </p:cNvSpPr>
          <p:nvPr>
            <p:ph type="body" idx="1"/>
          </p:nvPr>
        </p:nvSpPr>
        <p:spPr>
          <a:xfrm>
            <a:off x="457200" y="1500174"/>
            <a:ext cx="8229600" cy="4625989"/>
          </a:xfrm>
        </p:spPr>
        <p:txBody>
          <a:bodyPr/>
          <a:lstStyle/>
          <a:p>
            <a:pPr marL="0" indent="0" algn="just" eaLnBrk="1" hangingPunct="1">
              <a:buNone/>
              <a:defRPr/>
            </a:pPr>
            <a:endParaRPr lang="de-DE" sz="2400" dirty="0" smtClean="0"/>
          </a:p>
          <a:p>
            <a:pPr marL="0" indent="0" algn="just" eaLnBrk="1" hangingPunct="1">
              <a:buNone/>
              <a:defRPr/>
            </a:pPr>
            <a:r>
              <a:rPr lang="de-DE" sz="2400" dirty="0" smtClean="0">
                <a:solidFill>
                  <a:schemeClr val="bg2"/>
                </a:solidFill>
                <a:effectLst/>
              </a:rPr>
              <a:t>§ 630h Abs. 3 BGB: </a:t>
            </a:r>
          </a:p>
          <a:p>
            <a:pPr marL="0" indent="0" algn="just" eaLnBrk="1" hangingPunct="1">
              <a:buNone/>
              <a:defRPr/>
            </a:pPr>
            <a:r>
              <a:rPr lang="de-DE" sz="1800" dirty="0" smtClean="0">
                <a:solidFill>
                  <a:schemeClr val="bg2"/>
                </a:solidFill>
                <a:effectLst/>
              </a:rPr>
              <a:t>Hat der Behandelnde eine medizinisch gebotene wesentliche Maßnahme und ihr Ergebnis entgegen § 630f Absatz 1 oder Absatz 2 nicht in der Patientenakte aufgezeichnet oder hat er die Patientenakte entgegen § 630f Absatz 3 nicht aufbewahrt, wird vermutet, dass er diese Maßnahme nicht getroffen hat.</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16</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t>		</a:t>
            </a:r>
            <a:r>
              <a:rPr lang="de-DE" sz="2400" dirty="0" smtClean="0">
                <a:solidFill>
                  <a:schemeClr val="bg2"/>
                </a:solidFill>
                <a:effectLst/>
              </a:rPr>
              <a:t>Dokumentationsversäumnisse</a:t>
            </a:r>
          </a:p>
        </p:txBody>
      </p:sp>
      <p:sp>
        <p:nvSpPr>
          <p:cNvPr id="23555" name="Rectangle 3"/>
          <p:cNvSpPr>
            <a:spLocks noGrp="1" noChangeArrowheads="1"/>
          </p:cNvSpPr>
          <p:nvPr>
            <p:ph type="body" idx="1"/>
          </p:nvPr>
        </p:nvSpPr>
        <p:spPr>
          <a:xfrm>
            <a:off x="457200" y="1500174"/>
            <a:ext cx="8229600" cy="4625989"/>
          </a:xfrm>
        </p:spPr>
        <p:txBody>
          <a:bodyPr/>
          <a:lstStyle/>
          <a:p>
            <a:pPr marL="0" indent="0" algn="just" eaLnBrk="1" hangingPunct="1">
              <a:buFont typeface="Wingdings" pitchFamily="2" charset="2"/>
              <a:buNone/>
              <a:defRPr/>
            </a:pPr>
            <a:r>
              <a:rPr lang="de-DE" sz="2400" dirty="0" smtClean="0">
                <a:solidFill>
                  <a:schemeClr val="bg2"/>
                </a:solidFill>
                <a:effectLst/>
              </a:rPr>
              <a:t>Gefordert ist eine dem medizinischen Standard entsprechende Führung von Aufzeichnungen, soweit die Daten für die weitere Behandlung des Patienten von Bedeutung sein können.</a:t>
            </a:r>
          </a:p>
          <a:p>
            <a:pPr marL="0" indent="0" algn="just" eaLnBrk="1" hangingPunct="1">
              <a:buFont typeface="Wingdings" pitchFamily="2" charset="2"/>
              <a:buNone/>
              <a:defRPr/>
            </a:pPr>
            <a:endParaRPr lang="de-DE" sz="2400" dirty="0" smtClean="0">
              <a:solidFill>
                <a:schemeClr val="bg2"/>
              </a:solidFill>
              <a:effectLst/>
            </a:endParaRPr>
          </a:p>
          <a:p>
            <a:pPr marL="0" lvl="0" indent="0" algn="just" eaLnBrk="1" hangingPunct="1">
              <a:buNone/>
              <a:defRPr/>
            </a:pPr>
            <a:r>
              <a:rPr lang="de-DE" sz="2400" dirty="0" smtClean="0">
                <a:solidFill>
                  <a:schemeClr val="bg2"/>
                </a:solidFill>
                <a:effectLst/>
              </a:rPr>
              <a:t>Nicht maßgebend ist, was im Hinblick auf einen späteren Rechtsstreit von Belang sein könnte. Darauf kommt es bei der Dokumentationspflicht gerade nicht an.</a:t>
            </a:r>
          </a:p>
          <a:p>
            <a:pPr marL="0" indent="0" algn="just" eaLnBrk="1" hangingPunct="1">
              <a:buFont typeface="Wingdings" pitchFamily="2" charset="2"/>
              <a:buNone/>
              <a:defRPr/>
            </a:pPr>
            <a:endParaRPr lang="de-DE" sz="2400" dirty="0" smtClean="0">
              <a:solidFill>
                <a:schemeClr val="bg2"/>
              </a:solidFill>
              <a:effectLst/>
            </a:endParaRPr>
          </a:p>
          <a:p>
            <a:pPr marL="0" indent="0" algn="just" eaLnBrk="1" hangingPunct="1">
              <a:buFont typeface="Wingdings" pitchFamily="2" charset="2"/>
              <a:buNone/>
              <a:defRPr/>
            </a:pPr>
            <a:endParaRPr lang="de-DE" sz="24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17</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t>		</a:t>
            </a:r>
            <a:r>
              <a:rPr lang="de-DE" sz="2400" dirty="0" smtClean="0">
                <a:solidFill>
                  <a:schemeClr val="bg2"/>
                </a:solidFill>
                <a:effectLst/>
              </a:rPr>
              <a:t>Dokumentationsversäumnisse</a:t>
            </a:r>
          </a:p>
        </p:txBody>
      </p:sp>
      <p:sp>
        <p:nvSpPr>
          <p:cNvPr id="23555" name="Rectangle 3"/>
          <p:cNvSpPr>
            <a:spLocks noGrp="1" noChangeArrowheads="1"/>
          </p:cNvSpPr>
          <p:nvPr>
            <p:ph type="body" idx="1"/>
          </p:nvPr>
        </p:nvSpPr>
        <p:spPr>
          <a:xfrm>
            <a:off x="457200" y="1500174"/>
            <a:ext cx="8229600" cy="4625989"/>
          </a:xfrm>
        </p:spPr>
        <p:txBody>
          <a:bodyPr/>
          <a:lstStyle/>
          <a:p>
            <a:pPr marL="0" indent="0" algn="just" eaLnBrk="1" hangingPunct="1">
              <a:buFont typeface="Wingdings" pitchFamily="2" charset="2"/>
              <a:buNone/>
              <a:defRPr/>
            </a:pPr>
            <a:r>
              <a:rPr lang="de-DE" sz="2400" dirty="0" smtClean="0">
                <a:solidFill>
                  <a:schemeClr val="bg2"/>
                </a:solidFill>
                <a:effectLst/>
              </a:rPr>
              <a:t>Gefordert ist eine dem medizinischen Standard entsprechende Führung von Aufzeichnungen, soweit die Daten für die weitere Behandlung des Patienten von Bedeutung sein können.</a:t>
            </a:r>
          </a:p>
          <a:p>
            <a:pPr marL="0" indent="0" algn="just" eaLnBrk="1" hangingPunct="1">
              <a:buFont typeface="Wingdings" pitchFamily="2" charset="2"/>
              <a:buNone/>
              <a:defRPr/>
            </a:pPr>
            <a:endParaRPr lang="de-DE" sz="2400" dirty="0" smtClean="0">
              <a:solidFill>
                <a:schemeClr val="bg2"/>
              </a:solidFill>
              <a:effectLst/>
            </a:endParaRPr>
          </a:p>
          <a:p>
            <a:pPr marL="0" lvl="0" indent="0" algn="just" eaLnBrk="1" hangingPunct="1">
              <a:buNone/>
              <a:defRPr/>
            </a:pPr>
            <a:r>
              <a:rPr lang="de-DE" sz="2400" dirty="0" smtClean="0">
                <a:solidFill>
                  <a:schemeClr val="bg2"/>
                </a:solidFill>
                <a:effectLst/>
              </a:rPr>
              <a:t>Nicht maßgebend ist, was im Hinblick auf einen späteren Rechtsstreit von Belang sein könnte. Darauf kommt es bei der Dokumentationspflicht gerade nicht an.</a:t>
            </a:r>
          </a:p>
          <a:p>
            <a:pPr marL="0" lvl="0" indent="0" algn="just" eaLnBrk="1" hangingPunct="1">
              <a:buNone/>
              <a:defRPr/>
            </a:pPr>
            <a:endParaRPr lang="de-DE" sz="2400" dirty="0" smtClean="0">
              <a:solidFill>
                <a:schemeClr val="bg2"/>
              </a:solidFill>
              <a:effectLst/>
            </a:endParaRPr>
          </a:p>
          <a:p>
            <a:pPr marL="0" lvl="0" indent="0" algn="just" eaLnBrk="1" hangingPunct="1">
              <a:buNone/>
              <a:defRPr/>
            </a:pPr>
            <a:r>
              <a:rPr lang="de-DE" sz="2400" i="1" dirty="0" smtClean="0">
                <a:solidFill>
                  <a:schemeClr val="bg2"/>
                </a:solidFill>
                <a:effectLst/>
              </a:rPr>
              <a:t>Ausnahme: Aufklärungsdokumentation</a:t>
            </a:r>
          </a:p>
          <a:p>
            <a:pPr marL="0" indent="0" algn="just" eaLnBrk="1" hangingPunct="1">
              <a:buFont typeface="Wingdings" pitchFamily="2" charset="2"/>
              <a:buNone/>
              <a:defRPr/>
            </a:pPr>
            <a:endParaRPr lang="de-DE" sz="2400" dirty="0" smtClean="0"/>
          </a:p>
          <a:p>
            <a:pPr marL="0" indent="0" algn="just" eaLnBrk="1" hangingPunct="1">
              <a:buFont typeface="Wingdings" pitchFamily="2" charset="2"/>
              <a:buNone/>
              <a:defRPr/>
            </a:pPr>
            <a:endParaRPr lang="de-DE" sz="24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18</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smtClean="0"/>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t>		</a:t>
            </a:r>
            <a:r>
              <a:rPr lang="de-DE" sz="2400" dirty="0" smtClean="0">
                <a:solidFill>
                  <a:schemeClr val="bg2"/>
                </a:solidFill>
                <a:effectLst/>
              </a:rPr>
              <a:t>Dokumentationsversäumnisse</a:t>
            </a:r>
          </a:p>
        </p:txBody>
      </p:sp>
      <p:sp>
        <p:nvSpPr>
          <p:cNvPr id="23555" name="Rectangle 3"/>
          <p:cNvSpPr>
            <a:spLocks noGrp="1" noChangeArrowheads="1"/>
          </p:cNvSpPr>
          <p:nvPr>
            <p:ph type="body" idx="1"/>
          </p:nvPr>
        </p:nvSpPr>
        <p:spPr>
          <a:xfrm>
            <a:off x="457200" y="1500174"/>
            <a:ext cx="8229600" cy="4625989"/>
          </a:xfrm>
        </p:spPr>
        <p:txBody>
          <a:bodyPr/>
          <a:lstStyle/>
          <a:p>
            <a:pPr marL="0" indent="0" algn="just" eaLnBrk="1" hangingPunct="1">
              <a:buFont typeface="Wingdings" pitchFamily="2" charset="2"/>
              <a:buNone/>
              <a:defRPr/>
            </a:pPr>
            <a:r>
              <a:rPr lang="de-DE" sz="2400" dirty="0" smtClean="0">
                <a:solidFill>
                  <a:schemeClr val="bg2"/>
                </a:solidFill>
                <a:effectLst/>
              </a:rPr>
              <a:t>Es ist beispielsweise regelmäßig zu dokumentieren:</a:t>
            </a:r>
          </a:p>
          <a:p>
            <a:r>
              <a:rPr lang="de-DE" sz="2400" dirty="0" smtClean="0">
                <a:solidFill>
                  <a:schemeClr val="bg2"/>
                </a:solidFill>
                <a:effectLst/>
              </a:rPr>
              <a:t>Diagnoseuntersuchungen, </a:t>
            </a:r>
          </a:p>
          <a:p>
            <a:r>
              <a:rPr lang="de-DE" sz="2400" dirty="0" smtClean="0">
                <a:solidFill>
                  <a:schemeClr val="bg2"/>
                </a:solidFill>
                <a:effectLst/>
              </a:rPr>
              <a:t>Befunde, </a:t>
            </a:r>
          </a:p>
          <a:p>
            <a:r>
              <a:rPr lang="de-DE" sz="2400" dirty="0" smtClean="0">
                <a:solidFill>
                  <a:schemeClr val="bg2"/>
                </a:solidFill>
                <a:effectLst/>
              </a:rPr>
              <a:t>Medikationen </a:t>
            </a:r>
          </a:p>
          <a:p>
            <a:r>
              <a:rPr lang="de-DE" sz="2400" dirty="0" smtClean="0">
                <a:solidFill>
                  <a:schemeClr val="bg2"/>
                </a:solidFill>
                <a:effectLst/>
              </a:rPr>
              <a:t>Abweichungen von der Standardbehandlung und deren Gründe </a:t>
            </a:r>
          </a:p>
          <a:p>
            <a:r>
              <a:rPr lang="de-DE" sz="2400" dirty="0" smtClean="0">
                <a:solidFill>
                  <a:schemeClr val="bg2"/>
                </a:solidFill>
                <a:effectLst/>
              </a:rPr>
              <a:t>Verlaufsdaten </a:t>
            </a:r>
          </a:p>
          <a:p>
            <a:r>
              <a:rPr lang="de-DE" sz="2400" dirty="0" smtClean="0">
                <a:solidFill>
                  <a:schemeClr val="bg2"/>
                </a:solidFill>
                <a:effectLst/>
              </a:rPr>
              <a:t>therapeutische Aufklärung zur Sicherung des Therapieerfolges </a:t>
            </a:r>
          </a:p>
          <a:p>
            <a:r>
              <a:rPr lang="de-DE" sz="2400" dirty="0" smtClean="0">
                <a:solidFill>
                  <a:schemeClr val="bg2"/>
                </a:solidFill>
                <a:effectLst/>
              </a:rPr>
              <a:t>besondere Pflegemaßnahmen </a:t>
            </a:r>
          </a:p>
          <a:p>
            <a:endParaRPr lang="de-DE" sz="2400" dirty="0" smtClean="0">
              <a:solidFill>
                <a:schemeClr val="bg2"/>
              </a:solidFill>
              <a:effectLst/>
            </a:endParaRPr>
          </a:p>
          <a:p>
            <a:r>
              <a:rPr lang="de-DE" sz="2400" dirty="0" err="1" smtClean="0">
                <a:solidFill>
                  <a:schemeClr val="bg2"/>
                </a:solidFill>
                <a:effectLst/>
              </a:rPr>
              <a:t>idR</a:t>
            </a:r>
            <a:r>
              <a:rPr lang="de-DE" sz="2400" dirty="0" smtClean="0">
                <a:solidFill>
                  <a:schemeClr val="bg2"/>
                </a:solidFill>
                <a:effectLst/>
              </a:rPr>
              <a:t>. nicht: selbstverständliche Maßnahmen</a:t>
            </a:r>
          </a:p>
          <a:p>
            <a:pPr marL="0" indent="0" algn="just" eaLnBrk="1" hangingPunct="1">
              <a:buFont typeface="Wingdings" pitchFamily="2" charset="2"/>
              <a:buNone/>
              <a:defRPr/>
            </a:pPr>
            <a:endParaRPr lang="de-DE" sz="2400" dirty="0" smtClean="0"/>
          </a:p>
          <a:p>
            <a:pPr marL="0" indent="0" algn="just" eaLnBrk="1" hangingPunct="1">
              <a:buFont typeface="Wingdings" pitchFamily="2" charset="2"/>
              <a:buNone/>
              <a:defRPr/>
            </a:pPr>
            <a:endParaRPr lang="de-DE" sz="2400" dirty="0" smtClean="0">
              <a:solidFill>
                <a:schemeClr val="bg2"/>
              </a:solidFill>
            </a:endParaRP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19</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14"/>
          <p:cNvSpPr>
            <a:spLocks noGrp="1" noChangeArrowheads="1"/>
          </p:cNvSpPr>
          <p:nvPr>
            <p:ph type="ftr" sz="quarter" idx="11"/>
          </p:nvPr>
        </p:nvSpPr>
        <p:spPr>
          <a:noFill/>
        </p:spPr>
        <p:txBody>
          <a:bodyPr/>
          <a:lstStyle/>
          <a:p>
            <a:r>
              <a:rPr lang="de-DE" dirty="0" smtClean="0">
                <a:solidFill>
                  <a:schemeClr val="bg2"/>
                </a:solidFill>
              </a:rPr>
              <a:t>Wolfgang Frahm  Arzthaftung</a:t>
            </a:r>
          </a:p>
        </p:txBody>
      </p:sp>
      <p:sp>
        <p:nvSpPr>
          <p:cNvPr id="2050" name="Rectangle 2"/>
          <p:cNvSpPr>
            <a:spLocks noGrp="1" noChangeArrowheads="1"/>
          </p:cNvSpPr>
          <p:nvPr>
            <p:ph type="ctrTitle"/>
          </p:nvPr>
        </p:nvSpPr>
        <p:spPr/>
        <p:txBody>
          <a:bodyPr/>
          <a:lstStyle/>
          <a:p>
            <a:pPr eaLnBrk="1" hangingPunct="1">
              <a:defRPr/>
            </a:pPr>
            <a:r>
              <a:rPr lang="de-DE" sz="2800" dirty="0" smtClean="0">
                <a:solidFill>
                  <a:schemeClr val="bg2"/>
                </a:solidFill>
                <a:effectLst/>
              </a:rPr>
              <a:t>„Die rechtlichen Anforderungen an die Dokumentation bei Wirbelsäulenoperationen“</a:t>
            </a:r>
          </a:p>
        </p:txBody>
      </p:sp>
      <p:sp>
        <p:nvSpPr>
          <p:cNvPr id="2051" name="Rectangle 3"/>
          <p:cNvSpPr>
            <a:spLocks noGrp="1" noChangeArrowheads="1"/>
          </p:cNvSpPr>
          <p:nvPr>
            <p:ph type="subTitle" idx="1"/>
          </p:nvPr>
        </p:nvSpPr>
        <p:spPr/>
        <p:txBody>
          <a:bodyPr/>
          <a:lstStyle/>
          <a:p>
            <a:pPr eaLnBrk="1" hangingPunct="1">
              <a:defRPr/>
            </a:pPr>
            <a:endParaRPr lang="de-DE" dirty="0" smtClean="0"/>
          </a:p>
        </p:txBody>
      </p:sp>
      <p:sp>
        <p:nvSpPr>
          <p:cNvPr id="2" name="Foliennummernplatzhalter 1"/>
          <p:cNvSpPr>
            <a:spLocks noGrp="1"/>
          </p:cNvSpPr>
          <p:nvPr>
            <p:ph type="sldNum" sz="quarter" idx="12"/>
          </p:nvPr>
        </p:nvSpPr>
        <p:spPr/>
        <p:txBody>
          <a:bodyPr/>
          <a:lstStyle/>
          <a:p>
            <a:pPr>
              <a:defRPr/>
            </a:pPr>
            <a:fld id="{FB71DFCE-3489-479D-BD0F-61334D4D59E9}" type="slidenum">
              <a:rPr lang="de-DE" smtClean="0">
                <a:solidFill>
                  <a:schemeClr val="bg2"/>
                </a:solidFill>
              </a:rPr>
              <a:pPr>
                <a:defRPr/>
              </a:pPr>
              <a:t>2</a:t>
            </a:fld>
            <a:endParaRPr lang="de-DE">
              <a:solidFill>
                <a:schemeClr val="bg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a:t>
            </a:r>
          </a:p>
        </p:txBody>
      </p:sp>
      <p:sp>
        <p:nvSpPr>
          <p:cNvPr id="23555" name="Rectangle 3"/>
          <p:cNvSpPr>
            <a:spLocks noGrp="1" noChangeArrowheads="1"/>
          </p:cNvSpPr>
          <p:nvPr>
            <p:ph type="body" idx="1"/>
          </p:nvPr>
        </p:nvSpPr>
        <p:spPr>
          <a:xfrm>
            <a:off x="457200" y="1357298"/>
            <a:ext cx="8229600" cy="4768865"/>
          </a:xfrm>
        </p:spPr>
        <p:txBody>
          <a:bodyPr/>
          <a:lstStyle/>
          <a:p>
            <a:pPr marL="0" indent="0" algn="just" eaLnBrk="1" hangingPunct="1">
              <a:buFont typeface="Wingdings" pitchFamily="2" charset="2"/>
              <a:buNone/>
              <a:defRPr/>
            </a:pPr>
            <a:r>
              <a:rPr lang="de-DE" sz="2400" u="sng" dirty="0" smtClean="0">
                <a:solidFill>
                  <a:schemeClr val="bg2"/>
                </a:solidFill>
                <a:effectLst/>
              </a:rPr>
              <a:t>Beispiel (OLG Schleswig)</a:t>
            </a:r>
            <a:r>
              <a:rPr lang="de-DE" sz="2400" dirty="0" smtClean="0">
                <a:solidFill>
                  <a:schemeClr val="bg2"/>
                </a:solidFill>
                <a:effectLst/>
              </a:rPr>
              <a:t>: </a:t>
            </a:r>
          </a:p>
          <a:p>
            <a:pPr marL="0" indent="0" algn="just" eaLnBrk="1" hangingPunct="1">
              <a:buFont typeface="Wingdings" pitchFamily="2" charset="2"/>
              <a:buNone/>
              <a:defRPr/>
            </a:pPr>
            <a:r>
              <a:rPr lang="de-DE" sz="2200" dirty="0" err="1" smtClean="0">
                <a:solidFill>
                  <a:schemeClr val="bg2"/>
                </a:solidFill>
                <a:effectLst/>
              </a:rPr>
              <a:t>Fußheberschwäche</a:t>
            </a:r>
            <a:r>
              <a:rPr lang="de-DE" sz="2200" dirty="0" smtClean="0">
                <a:solidFill>
                  <a:schemeClr val="bg2"/>
                </a:solidFill>
                <a:effectLst/>
              </a:rPr>
              <a:t> links nach operativer Dekompression einer Spinalkanalstenose LW 4/5 mit eine Stabilisierung Typ DSS.</a:t>
            </a:r>
          </a:p>
          <a:p>
            <a:pPr marL="0" indent="0" algn="just" eaLnBrk="1" hangingPunct="1">
              <a:buFont typeface="Wingdings" pitchFamily="2" charset="2"/>
              <a:buNone/>
              <a:defRPr/>
            </a:pPr>
            <a:r>
              <a:rPr lang="de-DE" sz="2200" dirty="0" smtClean="0">
                <a:solidFill>
                  <a:schemeClr val="bg2"/>
                </a:solidFill>
                <a:effectLst/>
              </a:rPr>
              <a:t>Das postoperative CT ergibt: die </a:t>
            </a:r>
            <a:r>
              <a:rPr lang="de-DE" sz="2200" dirty="0" err="1" smtClean="0">
                <a:solidFill>
                  <a:schemeClr val="bg2"/>
                </a:solidFill>
                <a:effectLst/>
              </a:rPr>
              <a:t>Pedikelschraube</a:t>
            </a:r>
            <a:r>
              <a:rPr lang="de-DE" sz="2200" dirty="0" smtClean="0">
                <a:solidFill>
                  <a:schemeClr val="bg2"/>
                </a:solidFill>
                <a:effectLst/>
              </a:rPr>
              <a:t> verläuft </a:t>
            </a:r>
            <a:r>
              <a:rPr lang="de-DE" sz="2200" dirty="0" err="1" smtClean="0">
                <a:solidFill>
                  <a:schemeClr val="bg2"/>
                </a:solidFill>
                <a:effectLst/>
              </a:rPr>
              <a:t>kurzstreckig</a:t>
            </a:r>
            <a:r>
              <a:rPr lang="de-DE" sz="2200" dirty="0" smtClean="0">
                <a:solidFill>
                  <a:schemeClr val="bg2"/>
                </a:solidFill>
                <a:effectLst/>
              </a:rPr>
              <a:t> durch das </a:t>
            </a:r>
            <a:r>
              <a:rPr lang="de-DE" sz="2200" dirty="0" err="1" smtClean="0">
                <a:solidFill>
                  <a:schemeClr val="bg2"/>
                </a:solidFill>
                <a:effectLst/>
              </a:rPr>
              <a:t>Neuroforamen</a:t>
            </a:r>
            <a:r>
              <a:rPr lang="de-DE" sz="2200" dirty="0" smtClean="0">
                <a:solidFill>
                  <a:schemeClr val="bg2"/>
                </a:solidFill>
                <a:effectLst/>
              </a:rPr>
              <a:t> SWK 1/SWK 2, und eine andere </a:t>
            </a:r>
            <a:r>
              <a:rPr lang="de-DE" sz="2200" dirty="0" err="1" smtClean="0">
                <a:solidFill>
                  <a:schemeClr val="bg2"/>
                </a:solidFill>
                <a:effectLst/>
              </a:rPr>
              <a:t>Pedikelschraube</a:t>
            </a:r>
            <a:r>
              <a:rPr lang="de-DE" sz="2200" dirty="0" smtClean="0">
                <a:solidFill>
                  <a:schemeClr val="bg2"/>
                </a:solidFill>
                <a:effectLst/>
              </a:rPr>
              <a:t> verläuft </a:t>
            </a:r>
            <a:r>
              <a:rPr lang="de-DE" sz="2200" dirty="0" err="1" smtClean="0">
                <a:solidFill>
                  <a:schemeClr val="bg2"/>
                </a:solidFill>
                <a:effectLst/>
              </a:rPr>
              <a:t>kurzstreckig</a:t>
            </a:r>
            <a:r>
              <a:rPr lang="de-DE" sz="2200" dirty="0" smtClean="0">
                <a:solidFill>
                  <a:schemeClr val="bg2"/>
                </a:solidFill>
                <a:effectLst/>
              </a:rPr>
              <a:t> im Bereich L5 </a:t>
            </a:r>
            <a:r>
              <a:rPr lang="de-DE" sz="2200" dirty="0" err="1" smtClean="0">
                <a:solidFill>
                  <a:schemeClr val="bg2"/>
                </a:solidFill>
                <a:effectLst/>
              </a:rPr>
              <a:t>transrezessal</a:t>
            </a:r>
            <a:r>
              <a:rPr lang="de-DE" sz="2200" dirty="0" smtClean="0">
                <a:solidFill>
                  <a:schemeClr val="bg2"/>
                </a:solidFill>
                <a:effectLst/>
              </a:rPr>
              <a:t>.</a:t>
            </a:r>
          </a:p>
          <a:p>
            <a:pPr marL="0" indent="0" algn="just" eaLnBrk="1" hangingPunct="1">
              <a:buFont typeface="Wingdings" pitchFamily="2" charset="2"/>
              <a:buNone/>
              <a:defRPr/>
            </a:pPr>
            <a:r>
              <a:rPr lang="de-DE" sz="2200" dirty="0" smtClean="0">
                <a:solidFill>
                  <a:schemeClr val="bg2"/>
                </a:solidFill>
                <a:effectLst/>
              </a:rPr>
              <a:t>In der Revisionsoperation wird die SWK 1-Problematik beseitigt; streitig ist, ob im Segment L 4/5 überprüft worden ist, ob die Nervenwurzel bedrängt wird. Das hätte man machen müssen, diese Inspektion ist aber nicht dokumentiert worden, obwohl dokumentationspflichtig. Folge: Im Prozess ist unterstellt worden, der Arzt hat die Inspektion nicht vorgenommen.</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20</a:t>
            </a:fld>
            <a:endParaRPr lang="de-DE">
              <a:solidFill>
                <a:schemeClr val="bg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a:t>
            </a:r>
          </a:p>
        </p:txBody>
      </p:sp>
      <p:sp>
        <p:nvSpPr>
          <p:cNvPr id="23555" name="Rectangle 3"/>
          <p:cNvSpPr>
            <a:spLocks noGrp="1" noChangeArrowheads="1"/>
          </p:cNvSpPr>
          <p:nvPr>
            <p:ph type="body" idx="1"/>
          </p:nvPr>
        </p:nvSpPr>
        <p:spPr>
          <a:xfrm>
            <a:off x="457200" y="1357298"/>
            <a:ext cx="8229600" cy="4768865"/>
          </a:xfrm>
        </p:spPr>
        <p:txBody>
          <a:bodyPr/>
          <a:lstStyle/>
          <a:p>
            <a:pPr marL="0" indent="0" algn="just" eaLnBrk="1" hangingPunct="1">
              <a:buFont typeface="Wingdings" pitchFamily="2" charset="2"/>
              <a:buNone/>
              <a:defRPr/>
            </a:pPr>
            <a:r>
              <a:rPr lang="de-DE" sz="2400" u="sng" dirty="0" smtClean="0">
                <a:solidFill>
                  <a:schemeClr val="bg2"/>
                </a:solidFill>
                <a:effectLst/>
              </a:rPr>
              <a:t>Beispiel (OLG Naumburg – 1 U 72/11 – Urteil v. 15.03.2012)</a:t>
            </a:r>
            <a:r>
              <a:rPr lang="de-DE" sz="2400" dirty="0" smtClean="0">
                <a:solidFill>
                  <a:schemeClr val="bg2"/>
                </a:solidFill>
                <a:effectLst/>
              </a:rPr>
              <a:t>: </a:t>
            </a:r>
          </a:p>
          <a:p>
            <a:pPr marL="0" indent="0" algn="just" eaLnBrk="1" hangingPunct="1">
              <a:buFont typeface="Wingdings" pitchFamily="2" charset="2"/>
              <a:buNone/>
              <a:defRPr/>
            </a:pPr>
            <a:r>
              <a:rPr lang="de-DE" sz="2400" dirty="0" smtClean="0">
                <a:solidFill>
                  <a:schemeClr val="bg2"/>
                </a:solidFill>
                <a:effectLst/>
              </a:rPr>
              <a:t>Entlastungsoperation (Wirbelbogenentfernung HWK 6, HWK 7, BWK 1) wegen akuter Myelopathie im Bereich zwischen HW 6 und HW 7. Vor der Operation hatte sich bei der Funktionsprüfung eine Mobilität im Segment C4/C5 gezeigt. Das ist dann intraoperativ zu kontrollieren. Diese intraoperative Kontrolle muss dann – wohl – dokumentiert werden; der Sachverständige war sich da aber nicht ganz sicher.</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21</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a:t>
            </a:r>
          </a:p>
        </p:txBody>
      </p:sp>
      <p:sp>
        <p:nvSpPr>
          <p:cNvPr id="23555" name="Rectangle 3"/>
          <p:cNvSpPr>
            <a:spLocks noGrp="1" noChangeArrowheads="1"/>
          </p:cNvSpPr>
          <p:nvPr>
            <p:ph type="body" idx="1"/>
          </p:nvPr>
        </p:nvSpPr>
        <p:spPr>
          <a:xfrm>
            <a:off x="457200" y="1357298"/>
            <a:ext cx="8229600" cy="4857784"/>
          </a:xfrm>
        </p:spPr>
        <p:txBody>
          <a:bodyPr/>
          <a:lstStyle/>
          <a:p>
            <a:pPr marL="0" indent="0" algn="just" eaLnBrk="1" hangingPunct="1">
              <a:buFont typeface="Wingdings" pitchFamily="2" charset="2"/>
              <a:buNone/>
              <a:defRPr/>
            </a:pPr>
            <a:r>
              <a:rPr lang="de-DE" sz="2400" u="sng" dirty="0" smtClean="0">
                <a:solidFill>
                  <a:schemeClr val="bg2"/>
                </a:solidFill>
                <a:effectLst/>
              </a:rPr>
              <a:t>Beispiel (OLG Hamm – 3 U 83/07 – Urteil v. 19.11.2007)</a:t>
            </a:r>
            <a:r>
              <a:rPr lang="de-DE" sz="2400" dirty="0" smtClean="0">
                <a:solidFill>
                  <a:schemeClr val="bg2"/>
                </a:solidFill>
                <a:effectLst/>
              </a:rPr>
              <a:t>: </a:t>
            </a:r>
          </a:p>
          <a:p>
            <a:pPr marL="0" indent="0" algn="just" eaLnBrk="1" hangingPunct="1">
              <a:buNone/>
              <a:defRPr/>
            </a:pPr>
            <a:r>
              <a:rPr lang="de-DE" sz="2400" dirty="0" smtClean="0">
                <a:solidFill>
                  <a:schemeClr val="bg2"/>
                </a:solidFill>
                <a:effectLst/>
              </a:rPr>
              <a:t>Nach Entfernung eines </a:t>
            </a:r>
            <a:r>
              <a:rPr lang="de-DE" sz="2400" dirty="0" err="1" smtClean="0">
                <a:solidFill>
                  <a:schemeClr val="bg2"/>
                </a:solidFill>
                <a:effectLst/>
              </a:rPr>
              <a:t>intraduralen</a:t>
            </a:r>
            <a:r>
              <a:rPr lang="de-DE" sz="2400" dirty="0" smtClean="0">
                <a:solidFill>
                  <a:schemeClr val="bg2"/>
                </a:solidFill>
                <a:effectLst/>
              </a:rPr>
              <a:t> Tumors durch </a:t>
            </a:r>
            <a:r>
              <a:rPr lang="de-DE" sz="2400" dirty="0" err="1" smtClean="0">
                <a:solidFill>
                  <a:schemeClr val="bg2"/>
                </a:solidFill>
                <a:effectLst/>
              </a:rPr>
              <a:t>Laminektomie</a:t>
            </a:r>
            <a:r>
              <a:rPr lang="de-DE" sz="2400" dirty="0" smtClean="0">
                <a:solidFill>
                  <a:schemeClr val="bg2"/>
                </a:solidFill>
                <a:effectLst/>
              </a:rPr>
              <a:t> LWK 3 und </a:t>
            </a:r>
            <a:r>
              <a:rPr lang="de-DE" sz="2400" dirty="0" err="1" smtClean="0">
                <a:solidFill>
                  <a:schemeClr val="bg2"/>
                </a:solidFill>
                <a:effectLst/>
              </a:rPr>
              <a:t>Teillaminektomie</a:t>
            </a:r>
            <a:r>
              <a:rPr lang="de-DE" sz="2400" dirty="0" smtClean="0">
                <a:solidFill>
                  <a:schemeClr val="bg2"/>
                </a:solidFill>
                <a:effectLst/>
              </a:rPr>
              <a:t> LWK 4: Sensibilitätsstörungen, anlaufendes </a:t>
            </a:r>
            <a:r>
              <a:rPr lang="de-DE" sz="2400" dirty="0" err="1" smtClean="0">
                <a:solidFill>
                  <a:schemeClr val="bg2"/>
                </a:solidFill>
                <a:effectLst/>
              </a:rPr>
              <a:t>Cauda</a:t>
            </a:r>
            <a:r>
              <a:rPr lang="de-DE" sz="2400" dirty="0" smtClean="0">
                <a:solidFill>
                  <a:schemeClr val="bg2"/>
                </a:solidFill>
                <a:effectLst/>
              </a:rPr>
              <a:t> </a:t>
            </a:r>
            <a:r>
              <a:rPr lang="de-DE" sz="2400" dirty="0" err="1" smtClean="0">
                <a:solidFill>
                  <a:schemeClr val="bg2"/>
                </a:solidFill>
                <a:effectLst/>
              </a:rPr>
              <a:t>equina</a:t>
            </a:r>
            <a:r>
              <a:rPr lang="de-DE" sz="2400" dirty="0" smtClean="0">
                <a:solidFill>
                  <a:schemeClr val="bg2"/>
                </a:solidFill>
                <a:effectLst/>
              </a:rPr>
              <a:t>-Syndrom. Dann ist neurologisch zu untersuchen. Das war aber nicht ärztlich dokumentiert, auch kein Befund. Die Dokumentation war aber nicht zuletzt deshalb geboten, um den anderen ärztlichen </a:t>
            </a:r>
            <a:r>
              <a:rPr lang="de-DE" sz="2400" dirty="0" err="1" smtClean="0">
                <a:solidFill>
                  <a:schemeClr val="bg2"/>
                </a:solidFill>
                <a:effectLst/>
              </a:rPr>
              <a:t>Mitbehandlern</a:t>
            </a:r>
            <a:r>
              <a:rPr lang="de-DE" sz="2400" dirty="0" smtClean="0">
                <a:solidFill>
                  <a:schemeClr val="bg2"/>
                </a:solidFill>
                <a:effectLst/>
              </a:rPr>
              <a:t> auf der Station für deren spätere neurologische Kontrolluntersuchungen Anhaltspunkte zur Beurteilung einer Progredienz oder Rückläufigkeit der Symptomatik an die Hand zu geben. Allein die Aufzeichnungen des Pflegepersonals über Sensibilitätsstörungen  reicht nicht aus; es ist nicht hinreichend verlässlich in der Lage, etwa eine exakte Symmetrie der Gefühlsstörungen zu prüfen.</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22</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a:t>
            </a:r>
          </a:p>
        </p:txBody>
      </p:sp>
      <p:sp>
        <p:nvSpPr>
          <p:cNvPr id="23555" name="Rectangle 3"/>
          <p:cNvSpPr>
            <a:spLocks noGrp="1" noChangeArrowheads="1"/>
          </p:cNvSpPr>
          <p:nvPr>
            <p:ph type="body" idx="1"/>
          </p:nvPr>
        </p:nvSpPr>
        <p:spPr>
          <a:xfrm>
            <a:off x="457200" y="1357298"/>
            <a:ext cx="8229600" cy="4857784"/>
          </a:xfrm>
        </p:spPr>
        <p:txBody>
          <a:bodyPr/>
          <a:lstStyle/>
          <a:p>
            <a:pPr marL="0" indent="0" algn="just" eaLnBrk="1" hangingPunct="1">
              <a:buFont typeface="Wingdings" pitchFamily="2" charset="2"/>
              <a:buNone/>
              <a:defRPr/>
            </a:pPr>
            <a:r>
              <a:rPr lang="de-DE" sz="2400" u="sng" dirty="0" smtClean="0">
                <a:solidFill>
                  <a:schemeClr val="bg2"/>
                </a:solidFill>
                <a:effectLst/>
              </a:rPr>
              <a:t>Beispiel (OLG Jena RDG 2009, 82)</a:t>
            </a:r>
            <a:r>
              <a:rPr lang="de-DE" sz="2400" dirty="0" smtClean="0">
                <a:solidFill>
                  <a:schemeClr val="bg2"/>
                </a:solidFill>
                <a:effectLst/>
              </a:rPr>
              <a:t>: </a:t>
            </a:r>
          </a:p>
          <a:p>
            <a:pPr marL="0" indent="0" algn="just" eaLnBrk="1" hangingPunct="1">
              <a:buFont typeface="Wingdings" pitchFamily="2" charset="2"/>
              <a:buNone/>
              <a:defRPr/>
            </a:pPr>
            <a:endParaRPr lang="de-DE" sz="400" dirty="0" smtClean="0">
              <a:solidFill>
                <a:schemeClr val="bg2"/>
              </a:solidFill>
              <a:effectLst/>
            </a:endParaRPr>
          </a:p>
          <a:p>
            <a:pPr marL="0" indent="0" algn="just" eaLnBrk="1" hangingPunct="1">
              <a:buNone/>
              <a:defRPr/>
            </a:pPr>
            <a:r>
              <a:rPr lang="de-DE" sz="2200" dirty="0" smtClean="0">
                <a:solidFill>
                  <a:schemeClr val="bg2"/>
                </a:solidFill>
                <a:effectLst/>
              </a:rPr>
              <a:t>Bei dem schwerbehinderten 12 Jahre alten Jungen soll zur Erhaltung seiner Sitz- und Liegefähigkeit ein dorsales Release mit dorsalem Schraubensitz Th2 bis L(S)1 angebracht werden. In der Operation kommt es zu einem folgenschweren Kreislaufversagen. Im Narkoseprotokoll ist unter der Rubrik "</a:t>
            </a:r>
            <a:r>
              <a:rPr lang="de-DE" sz="2200" dirty="0" err="1" smtClean="0">
                <a:solidFill>
                  <a:schemeClr val="bg2"/>
                </a:solidFill>
                <a:effectLst/>
              </a:rPr>
              <a:t>Monitoring</a:t>
            </a:r>
            <a:r>
              <a:rPr lang="de-DE" sz="2200" dirty="0" smtClean="0">
                <a:solidFill>
                  <a:schemeClr val="bg2"/>
                </a:solidFill>
                <a:effectLst/>
              </a:rPr>
              <a:t>" das Kästchen "RR arteriell", durch welches die Vornahme einer arteriellen Blutdruckmessung dokumentiert werden soll, nicht angekreuzt. Bei dem Patienten wurde aber der dafür erforderliche arterielle Zugang gelegt und auch dokumentiert. Der arterielle Mitteldruck (MAP) ist nicht </a:t>
            </a:r>
            <a:r>
              <a:rPr lang="de-DE" sz="2200" dirty="0" err="1" smtClean="0">
                <a:solidFill>
                  <a:schemeClr val="bg2"/>
                </a:solidFill>
                <a:effectLst/>
              </a:rPr>
              <a:t>mitprotokolliert</a:t>
            </a:r>
            <a:r>
              <a:rPr lang="de-DE" sz="2200" dirty="0" smtClean="0">
                <a:solidFill>
                  <a:schemeClr val="bg2"/>
                </a:solidFill>
                <a:effectLst/>
              </a:rPr>
              <a:t> worden.</a:t>
            </a:r>
          </a:p>
          <a:p>
            <a:pPr marL="0" indent="0" algn="just" eaLnBrk="1" hangingPunct="1">
              <a:buNone/>
              <a:defRPr/>
            </a:pPr>
            <a:r>
              <a:rPr lang="de-DE" sz="2200" dirty="0" smtClean="0">
                <a:solidFill>
                  <a:schemeClr val="bg2"/>
                </a:solidFill>
                <a:effectLst/>
              </a:rPr>
              <a:t>Liegt ein zur Beweislastumkehr führender Dokumentationsfehler vor?</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23</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a:t>
            </a:r>
          </a:p>
        </p:txBody>
      </p:sp>
      <p:sp>
        <p:nvSpPr>
          <p:cNvPr id="23555" name="Rectangle 3"/>
          <p:cNvSpPr>
            <a:spLocks noGrp="1" noChangeArrowheads="1"/>
          </p:cNvSpPr>
          <p:nvPr>
            <p:ph type="body" idx="1"/>
          </p:nvPr>
        </p:nvSpPr>
        <p:spPr>
          <a:xfrm>
            <a:off x="457200" y="1357298"/>
            <a:ext cx="8229600" cy="4857784"/>
          </a:xfrm>
        </p:spPr>
        <p:txBody>
          <a:bodyPr/>
          <a:lstStyle/>
          <a:p>
            <a:pPr marL="0" indent="0" algn="just" eaLnBrk="1" hangingPunct="1">
              <a:buNone/>
              <a:defRPr/>
            </a:pPr>
            <a:r>
              <a:rPr lang="de-DE" sz="2400" dirty="0" smtClean="0">
                <a:solidFill>
                  <a:schemeClr val="bg2"/>
                </a:solidFill>
                <a:effectLst/>
              </a:rPr>
              <a:t>Kein relevanter Dokumentationsfehler!</a:t>
            </a:r>
          </a:p>
          <a:p>
            <a:pPr marL="0" indent="0" algn="just" eaLnBrk="1" hangingPunct="1">
              <a:buNone/>
              <a:defRPr/>
            </a:pPr>
            <a:endParaRPr lang="de-DE" sz="400" dirty="0" smtClean="0">
              <a:solidFill>
                <a:schemeClr val="bg2"/>
              </a:solidFill>
              <a:effectLst/>
            </a:endParaRPr>
          </a:p>
          <a:p>
            <a:pPr marL="0" indent="0" algn="just" eaLnBrk="1" hangingPunct="1">
              <a:buNone/>
              <a:defRPr/>
            </a:pPr>
            <a:r>
              <a:rPr lang="de-DE" sz="2200" dirty="0" smtClean="0">
                <a:solidFill>
                  <a:schemeClr val="bg2"/>
                </a:solidFill>
                <a:effectLst/>
              </a:rPr>
              <a:t>Im Urteil heißt es dazu: „Den Ausführungen der beiden Gerichtssachverständigen zufolge errechnet sich der MAP leicht aus den abgelesenen Werten des systolischen und des diastolischen Drucks. Dabei ist es weder Standard noch nach der Fachliteratur zwingend, dass der arterielle Mitteldruck in das Operationsprotokoll eingetragen werden muss. Ist eine zusätzliche Dokumentation des arteriellen Mitteldrucks demnach nicht erforderlich, kann auch aus der unterlassenen Protokollierung (des MAP) nicht gefolgert werden, dass eine arterielle Blutdruckmessung tatsächlich unterblieben ist.“</a:t>
            </a:r>
          </a:p>
        </p:txBody>
      </p:sp>
      <p:sp>
        <p:nvSpPr>
          <p:cNvPr id="2" name="Foliennummernplatzhalter 1"/>
          <p:cNvSpPr>
            <a:spLocks noGrp="1"/>
          </p:cNvSpPr>
          <p:nvPr>
            <p:ph type="sldNum" sz="quarter" idx="11"/>
          </p:nvPr>
        </p:nvSpPr>
        <p:spPr>
          <a:xfrm>
            <a:off x="6548673" y="6255249"/>
            <a:ext cx="2133600" cy="476250"/>
          </a:xfrm>
        </p:spPr>
        <p:txBody>
          <a:bodyPr/>
          <a:lstStyle/>
          <a:p>
            <a:pPr>
              <a:defRPr/>
            </a:pPr>
            <a:fld id="{48002650-0E8B-41F7-A8CE-7E2CDE9ACEA9}" type="slidenum">
              <a:rPr lang="de-DE" smtClean="0">
                <a:solidFill>
                  <a:schemeClr val="bg2"/>
                </a:solidFill>
              </a:rPr>
              <a:pPr>
                <a:defRPr/>
              </a:pPr>
              <a:t>24</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Dokumentationsversäumnisse</a:t>
            </a:r>
          </a:p>
        </p:txBody>
      </p:sp>
      <p:sp>
        <p:nvSpPr>
          <p:cNvPr id="23555" name="Rectangle 3"/>
          <p:cNvSpPr>
            <a:spLocks noGrp="1" noChangeArrowheads="1"/>
          </p:cNvSpPr>
          <p:nvPr>
            <p:ph type="body" idx="1"/>
          </p:nvPr>
        </p:nvSpPr>
        <p:spPr>
          <a:xfrm>
            <a:off x="457200" y="1500174"/>
            <a:ext cx="8229600" cy="4625989"/>
          </a:xfrm>
        </p:spPr>
        <p:txBody>
          <a:bodyPr/>
          <a:lstStyle/>
          <a:p>
            <a:pPr marL="0" indent="0" algn="just" eaLnBrk="1" hangingPunct="1">
              <a:buNone/>
              <a:defRPr/>
            </a:pPr>
            <a:endParaRPr lang="de-DE" sz="2400" dirty="0" smtClean="0"/>
          </a:p>
          <a:p>
            <a:pPr marL="0" indent="0" algn="just" eaLnBrk="1" hangingPunct="1">
              <a:buNone/>
              <a:defRPr/>
            </a:pPr>
            <a:r>
              <a:rPr lang="de-DE" sz="2400" dirty="0" smtClean="0">
                <a:solidFill>
                  <a:schemeClr val="bg2"/>
                </a:solidFill>
                <a:effectLst/>
              </a:rPr>
              <a:t>Umgekehrt bedeutet das alles, dass einer Dokumentation, die keinen Anhalt für Veränderungen oder andere inhaltliche Unrichtigkeiten bietet und die zeitnah erstellt worden ist, zugunsten des </a:t>
            </a:r>
            <a:r>
              <a:rPr lang="de-DE" sz="2400" dirty="0" err="1" smtClean="0">
                <a:solidFill>
                  <a:schemeClr val="bg2"/>
                </a:solidFill>
                <a:effectLst/>
              </a:rPr>
              <a:t>Behandlers</a:t>
            </a:r>
            <a:r>
              <a:rPr lang="de-DE" sz="2400" dirty="0" smtClean="0">
                <a:solidFill>
                  <a:schemeClr val="bg2"/>
                </a:solidFill>
                <a:effectLst/>
              </a:rPr>
              <a:t> eine erhebliche </a:t>
            </a:r>
            <a:r>
              <a:rPr lang="de-DE" sz="2400" dirty="0" err="1" smtClean="0">
                <a:solidFill>
                  <a:schemeClr val="bg2"/>
                </a:solidFill>
                <a:effectLst/>
              </a:rPr>
              <a:t>Indizwirkung</a:t>
            </a:r>
            <a:r>
              <a:rPr lang="de-DE" sz="2400" dirty="0" smtClean="0">
                <a:solidFill>
                  <a:schemeClr val="bg2"/>
                </a:solidFill>
                <a:effectLst/>
              </a:rPr>
              <a:t> zukommt; ihr wird im Prozess Glauben geschenkt.</a:t>
            </a:r>
          </a:p>
          <a:p>
            <a:pPr marL="0" indent="0" algn="just" eaLnBrk="1" hangingPunct="1">
              <a:buFont typeface="Wingdings" pitchFamily="2" charset="2"/>
              <a:buNone/>
              <a:defRPr/>
            </a:pPr>
            <a:endParaRPr lang="de-DE" sz="2400" dirty="0" smtClean="0">
              <a:solidFill>
                <a:schemeClr val="bg2"/>
              </a:solidFill>
              <a:effectLst/>
            </a:endParaRPr>
          </a:p>
          <a:p>
            <a:pPr marL="0" indent="0" algn="just" eaLnBrk="1" hangingPunct="1">
              <a:buFont typeface="Wingdings" pitchFamily="2" charset="2"/>
              <a:buNone/>
              <a:defRPr/>
            </a:pPr>
            <a:endParaRPr lang="de-DE" sz="24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25</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Dokumentationsversäumnisse</a:t>
            </a:r>
          </a:p>
        </p:txBody>
      </p:sp>
      <p:sp>
        <p:nvSpPr>
          <p:cNvPr id="23555" name="Rectangle 3"/>
          <p:cNvSpPr>
            <a:spLocks noGrp="1" noChangeArrowheads="1"/>
          </p:cNvSpPr>
          <p:nvPr>
            <p:ph type="body" idx="1"/>
          </p:nvPr>
        </p:nvSpPr>
        <p:spPr>
          <a:xfrm>
            <a:off x="457200" y="1500174"/>
            <a:ext cx="8229600" cy="4625989"/>
          </a:xfrm>
        </p:spPr>
        <p:txBody>
          <a:bodyPr/>
          <a:lstStyle/>
          <a:p>
            <a:pPr marL="0" indent="0" algn="just" eaLnBrk="1" hangingPunct="1">
              <a:buNone/>
              <a:defRPr/>
            </a:pPr>
            <a:endParaRPr lang="de-DE" sz="2400" dirty="0" smtClean="0"/>
          </a:p>
          <a:p>
            <a:pPr marL="0" indent="0" algn="just" eaLnBrk="1" hangingPunct="1">
              <a:buNone/>
              <a:defRPr/>
            </a:pPr>
            <a:r>
              <a:rPr lang="de-DE" sz="2400" u="sng" dirty="0" smtClean="0">
                <a:solidFill>
                  <a:schemeClr val="bg2"/>
                </a:solidFill>
                <a:effectLst/>
              </a:rPr>
              <a:t>Problematisch sind aber:</a:t>
            </a:r>
          </a:p>
          <a:p>
            <a:pPr marL="0" indent="0" algn="just" eaLnBrk="1" hangingPunct="1">
              <a:buNone/>
              <a:defRPr/>
            </a:pPr>
            <a:endParaRPr lang="de-DE" sz="2400" dirty="0" smtClean="0">
              <a:solidFill>
                <a:schemeClr val="bg2"/>
              </a:solidFill>
              <a:effectLst/>
            </a:endParaRPr>
          </a:p>
          <a:p>
            <a:pPr marL="625475" indent="0" algn="just" eaLnBrk="1" hangingPunct="1">
              <a:buNone/>
              <a:defRPr/>
            </a:pPr>
            <a:r>
              <a:rPr lang="de-DE" sz="2400" dirty="0" smtClean="0">
                <a:solidFill>
                  <a:schemeClr val="bg2"/>
                </a:solidFill>
                <a:effectLst/>
              </a:rPr>
              <a:t>-  nachträgliche Änderungen,</a:t>
            </a:r>
          </a:p>
          <a:p>
            <a:pPr marL="625475" indent="0" algn="just" eaLnBrk="1" hangingPunct="1">
              <a:buNone/>
              <a:defRPr/>
            </a:pPr>
            <a:endParaRPr lang="de-DE" sz="2400" dirty="0" smtClean="0">
              <a:solidFill>
                <a:schemeClr val="bg2"/>
              </a:solidFill>
              <a:effectLst/>
            </a:endParaRPr>
          </a:p>
          <a:p>
            <a:pPr marL="625475" indent="0" algn="just" eaLnBrk="1" hangingPunct="1">
              <a:buNone/>
              <a:defRPr/>
            </a:pPr>
            <a:r>
              <a:rPr lang="de-DE" sz="2400" dirty="0" smtClean="0">
                <a:solidFill>
                  <a:schemeClr val="bg2"/>
                </a:solidFill>
                <a:effectLst/>
              </a:rPr>
              <a:t>-  keine zeitnahe Erstellung der Dokumentation,</a:t>
            </a:r>
          </a:p>
          <a:p>
            <a:pPr marL="625475" indent="0" algn="just" eaLnBrk="1" hangingPunct="1">
              <a:buNone/>
              <a:defRPr/>
            </a:pPr>
            <a:endParaRPr lang="de-DE" sz="2400" dirty="0" smtClean="0">
              <a:solidFill>
                <a:schemeClr val="bg2"/>
              </a:solidFill>
              <a:effectLst/>
            </a:endParaRPr>
          </a:p>
          <a:p>
            <a:pPr marL="625475" indent="0" algn="just" eaLnBrk="1" hangingPunct="1">
              <a:buNone/>
              <a:defRPr/>
            </a:pPr>
            <a:r>
              <a:rPr lang="de-DE" sz="2400" dirty="0" smtClean="0">
                <a:solidFill>
                  <a:schemeClr val="bg2"/>
                </a:solidFill>
                <a:effectLst/>
              </a:rPr>
              <a:t>-  nicht mehr auffindbare Unterlagen</a:t>
            </a:r>
          </a:p>
          <a:p>
            <a:pPr marL="625475" indent="0" algn="just" eaLnBrk="1" hangingPunct="1">
              <a:buFont typeface="Wingdings" pitchFamily="2" charset="2"/>
              <a:buNone/>
              <a:defRPr/>
            </a:pPr>
            <a:endParaRPr lang="de-DE" sz="2400" dirty="0" smtClean="0">
              <a:solidFill>
                <a:schemeClr val="bg2"/>
              </a:solidFill>
              <a:effectLst/>
            </a:endParaRPr>
          </a:p>
          <a:p>
            <a:pPr marL="0" indent="0" algn="just" eaLnBrk="1" hangingPunct="1">
              <a:buFont typeface="Wingdings" pitchFamily="2" charset="2"/>
              <a:buNone/>
              <a:defRPr/>
            </a:pPr>
            <a:endParaRPr lang="de-DE" sz="24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26</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t>		</a:t>
            </a:r>
            <a:r>
              <a:rPr lang="de-DE" sz="2400" dirty="0" smtClean="0">
                <a:solidFill>
                  <a:schemeClr val="bg2"/>
                </a:solidFill>
                <a:effectLst/>
              </a:rPr>
              <a:t>Dokumentationsversäumnisse</a:t>
            </a:r>
          </a:p>
        </p:txBody>
      </p:sp>
      <p:sp>
        <p:nvSpPr>
          <p:cNvPr id="23555" name="Rectangle 3"/>
          <p:cNvSpPr>
            <a:spLocks noGrp="1" noChangeArrowheads="1"/>
          </p:cNvSpPr>
          <p:nvPr>
            <p:ph type="body" idx="1"/>
          </p:nvPr>
        </p:nvSpPr>
        <p:spPr>
          <a:xfrm>
            <a:off x="457200" y="1500174"/>
            <a:ext cx="8229600" cy="4625989"/>
          </a:xfrm>
        </p:spPr>
        <p:txBody>
          <a:bodyPr/>
          <a:lstStyle/>
          <a:p>
            <a:pPr marL="0" indent="0" algn="just" eaLnBrk="1" hangingPunct="1">
              <a:buNone/>
              <a:defRPr/>
            </a:pPr>
            <a:endParaRPr lang="de-DE" sz="2400" dirty="0" smtClean="0"/>
          </a:p>
          <a:p>
            <a:pPr marL="0" indent="0" algn="just" eaLnBrk="1" hangingPunct="1">
              <a:buNone/>
              <a:defRPr/>
            </a:pPr>
            <a:r>
              <a:rPr lang="de-DE" dirty="0" smtClean="0">
                <a:solidFill>
                  <a:schemeClr val="bg2"/>
                </a:solidFill>
                <a:effectLst/>
              </a:rPr>
              <a:t>Ergebnis und Empfehlung:</a:t>
            </a:r>
          </a:p>
          <a:p>
            <a:pPr marL="0" indent="0" algn="just" eaLnBrk="1" hangingPunct="1">
              <a:buNone/>
              <a:defRPr/>
            </a:pPr>
            <a:endParaRPr lang="de-DE" sz="2400" dirty="0" smtClean="0">
              <a:solidFill>
                <a:schemeClr val="bg2"/>
              </a:solidFill>
              <a:effectLst/>
            </a:endParaRPr>
          </a:p>
          <a:p>
            <a:pPr marL="0" indent="0" algn="just" eaLnBrk="1" hangingPunct="1">
              <a:buNone/>
              <a:defRPr/>
            </a:pPr>
            <a:r>
              <a:rPr lang="de-DE" sz="2400" dirty="0" smtClean="0">
                <a:solidFill>
                  <a:schemeClr val="bg2"/>
                </a:solidFill>
                <a:effectLst/>
              </a:rPr>
              <a:t>Achten Sie bitte auf eine hinreichende Dokumentation. </a:t>
            </a:r>
          </a:p>
          <a:p>
            <a:pPr marL="0" indent="0" algn="just" eaLnBrk="1" hangingPunct="1">
              <a:buFont typeface="Wingdings" pitchFamily="2" charset="2"/>
              <a:buNone/>
              <a:defRPr/>
            </a:pPr>
            <a:endParaRPr lang="de-DE" sz="2400" dirty="0" smtClean="0">
              <a:solidFill>
                <a:schemeClr val="bg2"/>
              </a:solidFill>
              <a:effectLst/>
            </a:endParaRPr>
          </a:p>
          <a:p>
            <a:pPr marL="0" indent="0" algn="just" eaLnBrk="1" hangingPunct="1">
              <a:buFont typeface="Wingdings" pitchFamily="2" charset="2"/>
              <a:buNone/>
              <a:defRPr/>
            </a:pPr>
            <a:endParaRPr lang="de-DE" sz="2400"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27</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3554" name="Rectangle 2"/>
          <p:cNvSpPr>
            <a:spLocks noGrp="1" noRot="1" noChangeArrowheads="1"/>
          </p:cNvSpPr>
          <p:nvPr>
            <p:ph type="title"/>
          </p:nvPr>
        </p:nvSpPr>
        <p:spPr/>
        <p:txBody>
          <a:bodyPr/>
          <a:lstStyle/>
          <a:p>
            <a:pPr algn="l" eaLnBrk="1" hangingPunct="1">
              <a:defRPr/>
            </a:pPr>
            <a:r>
              <a:rPr lang="de-DE" sz="2400" dirty="0" smtClean="0"/>
              <a:t>		</a:t>
            </a:r>
            <a:r>
              <a:rPr lang="de-DE" sz="2400" dirty="0" smtClean="0">
                <a:solidFill>
                  <a:schemeClr val="bg2"/>
                </a:solidFill>
                <a:effectLst/>
              </a:rPr>
              <a:t>Dokumentationsversäumnisse</a:t>
            </a:r>
          </a:p>
        </p:txBody>
      </p:sp>
      <p:sp>
        <p:nvSpPr>
          <p:cNvPr id="23555" name="Rectangle 3"/>
          <p:cNvSpPr>
            <a:spLocks noGrp="1" noChangeArrowheads="1"/>
          </p:cNvSpPr>
          <p:nvPr>
            <p:ph type="body" idx="1"/>
          </p:nvPr>
        </p:nvSpPr>
        <p:spPr>
          <a:xfrm>
            <a:off x="457200" y="1500174"/>
            <a:ext cx="8229600" cy="4625989"/>
          </a:xfrm>
        </p:spPr>
        <p:txBody>
          <a:bodyPr/>
          <a:lstStyle/>
          <a:p>
            <a:pPr marL="0" indent="0" algn="just" eaLnBrk="1" hangingPunct="1">
              <a:buNone/>
              <a:defRPr/>
            </a:pPr>
            <a:endParaRPr lang="de-DE" sz="2400" dirty="0" smtClean="0"/>
          </a:p>
          <a:p>
            <a:pPr marL="0" indent="0" algn="just" eaLnBrk="1" hangingPunct="1">
              <a:buNone/>
              <a:defRPr/>
            </a:pPr>
            <a:r>
              <a:rPr lang="de-DE" dirty="0" smtClean="0">
                <a:solidFill>
                  <a:schemeClr val="bg2"/>
                </a:solidFill>
                <a:effectLst/>
              </a:rPr>
              <a:t>Ergebnis und Empfehlung:</a:t>
            </a:r>
          </a:p>
          <a:p>
            <a:pPr marL="0" indent="0" algn="just" eaLnBrk="1" hangingPunct="1">
              <a:buNone/>
              <a:defRPr/>
            </a:pPr>
            <a:endParaRPr lang="de-DE" sz="2400" dirty="0" smtClean="0">
              <a:solidFill>
                <a:schemeClr val="bg2"/>
              </a:solidFill>
              <a:effectLst/>
            </a:endParaRPr>
          </a:p>
          <a:p>
            <a:pPr marL="0" indent="0" algn="just" eaLnBrk="1" hangingPunct="1">
              <a:buNone/>
              <a:defRPr/>
            </a:pPr>
            <a:r>
              <a:rPr lang="de-DE" sz="2400" dirty="0" smtClean="0">
                <a:solidFill>
                  <a:schemeClr val="bg2"/>
                </a:solidFill>
                <a:effectLst/>
              </a:rPr>
              <a:t>Achten Sie bitte auf eine hinreichende Dokumentation. </a:t>
            </a:r>
          </a:p>
          <a:p>
            <a:pPr marL="0" indent="0" algn="just" eaLnBrk="1" hangingPunct="1">
              <a:buNone/>
              <a:defRPr/>
            </a:pPr>
            <a:endParaRPr lang="de-DE" sz="1200" dirty="0" smtClean="0">
              <a:solidFill>
                <a:schemeClr val="bg2"/>
              </a:solidFill>
              <a:effectLst/>
            </a:endParaRPr>
          </a:p>
          <a:p>
            <a:pPr marL="0" indent="0" algn="just" eaLnBrk="1" hangingPunct="1">
              <a:buNone/>
              <a:defRPr/>
            </a:pPr>
            <a:r>
              <a:rPr lang="de-DE" sz="2400" i="1" dirty="0" smtClean="0">
                <a:solidFill>
                  <a:schemeClr val="bg2"/>
                </a:solidFill>
                <a:effectLst/>
              </a:rPr>
              <a:t>Es ist – ähnlich wie bei unzureichender Operationsaufklärung – einfach ärgerlich, wenn Sie ordnungsgemäß behandeln, also gute ärztliche Arbeit leisten,  aber ein Arzthaftungsprozess wegen bloßer Formfehler verloren geht!</a:t>
            </a:r>
          </a:p>
          <a:p>
            <a:pPr marL="0" indent="0" algn="just" eaLnBrk="1" hangingPunct="1">
              <a:buFont typeface="Wingdings" pitchFamily="2" charset="2"/>
              <a:buNone/>
              <a:defRPr/>
            </a:pPr>
            <a:endParaRPr lang="de-DE" sz="2400" dirty="0" smtClean="0">
              <a:solidFill>
                <a:schemeClr val="bg2"/>
              </a:solidFill>
              <a:effectLst/>
            </a:endParaRPr>
          </a:p>
          <a:p>
            <a:pPr marL="0" indent="0" algn="just" eaLnBrk="1" hangingPunct="1">
              <a:buFont typeface="Wingdings" pitchFamily="2" charset="2"/>
              <a:buNone/>
              <a:defRPr/>
            </a:pPr>
            <a:endParaRPr lang="de-DE" sz="2400" dirty="0" smtClean="0">
              <a:solidFill>
                <a:schemeClr val="bg2"/>
              </a:solidFill>
              <a:effectLst/>
            </a:endParaRP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28</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80898" name="Rectangle 2"/>
          <p:cNvSpPr>
            <a:spLocks noGrp="1" noRot="1" noChangeArrowheads="1"/>
          </p:cNvSpPr>
          <p:nvPr>
            <p:ph type="title"/>
          </p:nvPr>
        </p:nvSpPr>
        <p:spPr/>
        <p:txBody>
          <a:bodyPr/>
          <a:lstStyle/>
          <a:p>
            <a:pPr eaLnBrk="1" hangingPunct="1">
              <a:defRPr/>
            </a:pPr>
            <a:endParaRPr lang="de-DE" dirty="0" smtClean="0"/>
          </a:p>
        </p:txBody>
      </p:sp>
      <p:sp>
        <p:nvSpPr>
          <p:cNvPr id="80899" name="Rectangle 3"/>
          <p:cNvSpPr>
            <a:spLocks noGrp="1" noChangeArrowheads="1"/>
          </p:cNvSpPr>
          <p:nvPr>
            <p:ph type="body" idx="1"/>
          </p:nvPr>
        </p:nvSpPr>
        <p:spPr/>
        <p:txBody>
          <a:bodyPr/>
          <a:lstStyle/>
          <a:p>
            <a:pPr eaLnBrk="1" hangingPunct="1">
              <a:buFont typeface="Wingdings" pitchFamily="2" charset="2"/>
              <a:buNone/>
              <a:defRPr/>
            </a:pPr>
            <a:endParaRPr lang="de-DE" dirty="0" smtClean="0"/>
          </a:p>
          <a:p>
            <a:pPr eaLnBrk="1" hangingPunct="1">
              <a:buFont typeface="Wingdings" pitchFamily="2" charset="2"/>
              <a:buNone/>
              <a:defRPr/>
            </a:pPr>
            <a:endParaRPr lang="de-DE" dirty="0" smtClean="0"/>
          </a:p>
          <a:p>
            <a:pPr algn="ctr" eaLnBrk="1" hangingPunct="1">
              <a:buFont typeface="Wingdings" pitchFamily="2" charset="2"/>
              <a:buNone/>
              <a:defRPr/>
            </a:pPr>
            <a:r>
              <a:rPr lang="de-DE" sz="4800" dirty="0" smtClean="0">
                <a:solidFill>
                  <a:schemeClr val="bg2"/>
                </a:solidFill>
                <a:effectLst/>
              </a:rPr>
              <a:t>Vielen Dank </a:t>
            </a:r>
          </a:p>
          <a:p>
            <a:pPr algn="ctr" eaLnBrk="1" hangingPunct="1">
              <a:buFont typeface="Wingdings" pitchFamily="2" charset="2"/>
              <a:buNone/>
              <a:defRPr/>
            </a:pPr>
            <a:r>
              <a:rPr lang="de-DE" sz="4800" dirty="0" smtClean="0">
                <a:solidFill>
                  <a:schemeClr val="bg2"/>
                </a:solidFill>
                <a:effectLst/>
              </a:rPr>
              <a:t>für Ihre Aufmerksamkeit!</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29</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19458"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Beweislast im Arzthaftungsrecht</a:t>
            </a:r>
          </a:p>
        </p:txBody>
      </p:sp>
      <p:sp>
        <p:nvSpPr>
          <p:cNvPr id="19459" name="Rectangle 3"/>
          <p:cNvSpPr>
            <a:spLocks noGrp="1" noChangeArrowheads="1"/>
          </p:cNvSpPr>
          <p:nvPr>
            <p:ph type="body" idx="1"/>
          </p:nvPr>
        </p:nvSpPr>
        <p:spPr/>
        <p:txBody>
          <a:bodyPr/>
          <a:lstStyle/>
          <a:p>
            <a:pPr marL="0" indent="0" eaLnBrk="1" hangingPunct="1">
              <a:buFont typeface="Wingdings" pitchFamily="2" charset="2"/>
              <a:buNone/>
              <a:defRPr/>
            </a:pPr>
            <a:r>
              <a:rPr lang="de-DE" sz="2800" dirty="0" smtClean="0">
                <a:solidFill>
                  <a:schemeClr val="bg2"/>
                </a:solidFill>
                <a:effectLst/>
              </a:rPr>
              <a:t>Voraussetzungen für eine Haftung des Arztes bzw.</a:t>
            </a:r>
          </a:p>
          <a:p>
            <a:pPr marL="0" indent="0" eaLnBrk="1" hangingPunct="1">
              <a:buFont typeface="Wingdings" pitchFamily="2" charset="2"/>
              <a:buNone/>
              <a:defRPr/>
            </a:pPr>
            <a:r>
              <a:rPr lang="de-DE" sz="2800" dirty="0" smtClean="0">
                <a:solidFill>
                  <a:schemeClr val="bg2"/>
                </a:solidFill>
                <a:effectLst/>
              </a:rPr>
              <a:t>des Krankenhausträgers bei Behandlungsfehlern:</a:t>
            </a:r>
          </a:p>
          <a:p>
            <a:pPr eaLnBrk="1" hangingPunct="1">
              <a:buFont typeface="Wingdings" pitchFamily="2" charset="2"/>
              <a:buNone/>
              <a:defRPr/>
            </a:pPr>
            <a:endParaRPr lang="de-DE" sz="2800" dirty="0" smtClean="0">
              <a:solidFill>
                <a:schemeClr val="bg2"/>
              </a:solidFill>
              <a:effectLst/>
            </a:endParaRPr>
          </a:p>
          <a:p>
            <a:pPr marL="514350" indent="-514350" eaLnBrk="1" hangingPunct="1">
              <a:buFont typeface="Wingdings" pitchFamily="2" charset="2"/>
              <a:buAutoNum type="arabicPeriod"/>
              <a:defRPr/>
            </a:pPr>
            <a:r>
              <a:rPr lang="de-DE" sz="2800" dirty="0" smtClean="0">
                <a:solidFill>
                  <a:schemeClr val="bg2"/>
                </a:solidFill>
                <a:effectLst/>
              </a:rPr>
              <a:t>Pflichtverletzung (Behandlungsfehler) </a:t>
            </a:r>
          </a:p>
          <a:p>
            <a:pPr marL="514350" indent="-514350" eaLnBrk="1" hangingPunct="1">
              <a:buFont typeface="Wingdings" pitchFamily="2" charset="2"/>
              <a:buAutoNum type="arabicPeriod"/>
              <a:defRPr/>
            </a:pPr>
            <a:r>
              <a:rPr lang="de-DE" sz="2800" dirty="0" smtClean="0">
                <a:solidFill>
                  <a:schemeClr val="bg2"/>
                </a:solidFill>
                <a:effectLst/>
              </a:rPr>
              <a:t>Kausaler Schaden (bei fehlerloser Behandlung wäre der Gesundheitsschaden des Patienten nicht eingetreten)</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pPr>
                <a:defRPr/>
              </a:pPr>
              <a:t>3</a:t>
            </a:fld>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19458" name="Rectangle 2"/>
          <p:cNvSpPr>
            <a:spLocks noGrp="1" noRot="1" noChangeArrowheads="1"/>
          </p:cNvSpPr>
          <p:nvPr>
            <p:ph type="title"/>
          </p:nvPr>
        </p:nvSpPr>
        <p:spPr/>
        <p:txBody>
          <a:bodyPr/>
          <a:lstStyle/>
          <a:p>
            <a:pPr algn="l" eaLnBrk="1" hangingPunct="1">
              <a:defRPr/>
            </a:pPr>
            <a:r>
              <a:rPr lang="de-DE" sz="2400" dirty="0" smtClean="0">
                <a:effectLst/>
              </a:rPr>
              <a:t>		</a:t>
            </a:r>
            <a:r>
              <a:rPr lang="de-DE" sz="2400" dirty="0" smtClean="0">
                <a:solidFill>
                  <a:schemeClr val="bg2"/>
                </a:solidFill>
                <a:effectLst/>
              </a:rPr>
              <a:t>Beweislast im Arzthaftungsrecht</a:t>
            </a:r>
          </a:p>
        </p:txBody>
      </p:sp>
      <p:sp>
        <p:nvSpPr>
          <p:cNvPr id="19459" name="Rectangle 3"/>
          <p:cNvSpPr>
            <a:spLocks noGrp="1" noChangeArrowheads="1"/>
          </p:cNvSpPr>
          <p:nvPr>
            <p:ph type="body" idx="1"/>
          </p:nvPr>
        </p:nvSpPr>
        <p:spPr/>
        <p:txBody>
          <a:bodyPr/>
          <a:lstStyle/>
          <a:p>
            <a:pPr marL="0" indent="0" eaLnBrk="1" hangingPunct="1">
              <a:buFont typeface="Wingdings" pitchFamily="2" charset="2"/>
              <a:buNone/>
              <a:defRPr/>
            </a:pPr>
            <a:r>
              <a:rPr lang="de-DE" sz="2800" dirty="0" smtClean="0">
                <a:solidFill>
                  <a:schemeClr val="bg2"/>
                </a:solidFill>
                <a:effectLst/>
              </a:rPr>
              <a:t>Voraussetzungen für eine Haftung des Arztes bzw.</a:t>
            </a:r>
          </a:p>
          <a:p>
            <a:pPr marL="0" indent="0" eaLnBrk="1" hangingPunct="1">
              <a:buFont typeface="Wingdings" pitchFamily="2" charset="2"/>
              <a:buNone/>
              <a:defRPr/>
            </a:pPr>
            <a:r>
              <a:rPr lang="de-DE" sz="2800" dirty="0" smtClean="0">
                <a:solidFill>
                  <a:schemeClr val="bg2"/>
                </a:solidFill>
                <a:effectLst/>
              </a:rPr>
              <a:t>des Krankenhausträgers bei Behandlungsfehlern:</a:t>
            </a:r>
          </a:p>
          <a:p>
            <a:pPr eaLnBrk="1" hangingPunct="1">
              <a:buFont typeface="Wingdings" pitchFamily="2" charset="2"/>
              <a:buNone/>
              <a:defRPr/>
            </a:pPr>
            <a:endParaRPr lang="de-DE" sz="2800" dirty="0" smtClean="0">
              <a:solidFill>
                <a:schemeClr val="bg2"/>
              </a:solidFill>
              <a:effectLst/>
            </a:endParaRPr>
          </a:p>
          <a:p>
            <a:pPr marL="514350" indent="-514350" eaLnBrk="1" hangingPunct="1">
              <a:buFont typeface="Wingdings" pitchFamily="2" charset="2"/>
              <a:buAutoNum type="arabicPeriod"/>
              <a:defRPr/>
            </a:pPr>
            <a:r>
              <a:rPr lang="de-DE" sz="2800" dirty="0" smtClean="0">
                <a:solidFill>
                  <a:schemeClr val="bg2"/>
                </a:solidFill>
                <a:effectLst/>
              </a:rPr>
              <a:t>Pflichtverletzung (Behandlungsfehler) </a:t>
            </a:r>
          </a:p>
          <a:p>
            <a:pPr marL="514350" indent="-514350" eaLnBrk="1" hangingPunct="1">
              <a:buFont typeface="Wingdings" pitchFamily="2" charset="2"/>
              <a:buAutoNum type="arabicPeriod"/>
              <a:defRPr/>
            </a:pPr>
            <a:r>
              <a:rPr lang="de-DE" sz="2800" dirty="0" smtClean="0">
                <a:solidFill>
                  <a:schemeClr val="bg2"/>
                </a:solidFill>
                <a:effectLst/>
              </a:rPr>
              <a:t>Kausaler Schaden (bei fehlerloser Behandlung wäre der Gesundheitsschaden des Patienten nicht eingetreten)</a:t>
            </a:r>
          </a:p>
          <a:p>
            <a:pPr marL="0" indent="0" eaLnBrk="1" hangingPunct="1">
              <a:buNone/>
              <a:defRPr/>
            </a:pPr>
            <a:r>
              <a:rPr lang="de-DE" sz="2800" i="1" dirty="0" smtClean="0">
                <a:solidFill>
                  <a:schemeClr val="bg2"/>
                </a:solidFill>
                <a:effectLst/>
              </a:rPr>
              <a:t>Beides muss der klagende Patient beweisen, kann er aber meistens nicht!</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4</a:t>
            </a:fld>
            <a:endParaRPr lang="de-DE">
              <a:solidFill>
                <a:schemeClr val="bg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4578"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Beweislast im Arzthaftungsrecht</a:t>
            </a:r>
          </a:p>
        </p:txBody>
      </p:sp>
      <p:sp>
        <p:nvSpPr>
          <p:cNvPr id="24579" name="Rectangle 3"/>
          <p:cNvSpPr>
            <a:spLocks noGrp="1" noChangeArrowheads="1"/>
          </p:cNvSpPr>
          <p:nvPr>
            <p:ph type="body" idx="1"/>
          </p:nvPr>
        </p:nvSpPr>
        <p:spPr/>
        <p:txBody>
          <a:bodyPr/>
          <a:lstStyle/>
          <a:p>
            <a:pPr algn="ctr" eaLnBrk="1" hangingPunct="1">
              <a:buFont typeface="Wingdings" pitchFamily="2" charset="2"/>
              <a:buNone/>
              <a:defRPr/>
            </a:pPr>
            <a:endParaRPr lang="de-DE" sz="4000" dirty="0" smtClean="0"/>
          </a:p>
          <a:p>
            <a:pPr algn="ctr" eaLnBrk="1" hangingPunct="1">
              <a:buFont typeface="Wingdings" pitchFamily="2" charset="2"/>
              <a:buNone/>
              <a:defRPr/>
            </a:pPr>
            <a:endParaRPr lang="de-DE" sz="4000" dirty="0" smtClean="0"/>
          </a:p>
          <a:p>
            <a:pPr algn="ctr" eaLnBrk="1" hangingPunct="1">
              <a:buFont typeface="Wingdings" pitchFamily="2" charset="2"/>
              <a:buNone/>
              <a:defRPr/>
            </a:pPr>
            <a:endParaRPr lang="de-DE" dirty="0" smtClean="0"/>
          </a:p>
          <a:p>
            <a:pPr algn="ctr" eaLnBrk="1" hangingPunct="1">
              <a:buFont typeface="Wingdings" pitchFamily="2" charset="2"/>
              <a:buNone/>
              <a:defRPr/>
            </a:pPr>
            <a:r>
              <a:rPr lang="de-DE" sz="2800" dirty="0" smtClean="0">
                <a:solidFill>
                  <a:schemeClr val="bg2"/>
                </a:solidFill>
                <a:effectLst/>
              </a:rPr>
              <a:t>Voll beherrschbarer Risikobereich, § 630h Abs. 1 BGB</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5</a:t>
            </a:fld>
            <a:endParaRPr lang="de-DE">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4578" name="Rectangle 2"/>
          <p:cNvSpPr>
            <a:spLocks noGrp="1" noRot="1" noChangeArrowheads="1"/>
          </p:cNvSpPr>
          <p:nvPr>
            <p:ph type="title"/>
          </p:nvPr>
        </p:nvSpPr>
        <p:spPr/>
        <p:txBody>
          <a:bodyPr/>
          <a:lstStyle/>
          <a:p>
            <a:pPr algn="l" eaLnBrk="1" hangingPunct="1">
              <a:defRPr/>
            </a:pPr>
            <a:r>
              <a:rPr lang="de-DE" sz="2400" dirty="0" smtClean="0">
                <a:solidFill>
                  <a:schemeClr val="bg2"/>
                </a:solidFill>
                <a:effectLst/>
              </a:rPr>
              <a:t>		Beweislast im Arzthaftungsrecht</a:t>
            </a:r>
          </a:p>
        </p:txBody>
      </p:sp>
      <p:sp>
        <p:nvSpPr>
          <p:cNvPr id="24579" name="Rectangle 3"/>
          <p:cNvSpPr>
            <a:spLocks noGrp="1" noChangeArrowheads="1"/>
          </p:cNvSpPr>
          <p:nvPr>
            <p:ph type="body" idx="1"/>
          </p:nvPr>
        </p:nvSpPr>
        <p:spPr/>
        <p:txBody>
          <a:bodyPr/>
          <a:lstStyle/>
          <a:p>
            <a:pPr algn="ctr" eaLnBrk="1" hangingPunct="1">
              <a:buFont typeface="Wingdings" pitchFamily="2" charset="2"/>
              <a:buNone/>
              <a:defRPr/>
            </a:pPr>
            <a:endParaRPr lang="de-DE" sz="4000" dirty="0" smtClean="0"/>
          </a:p>
          <a:p>
            <a:pPr algn="ctr" eaLnBrk="1" hangingPunct="1">
              <a:buFont typeface="Wingdings" pitchFamily="2" charset="2"/>
              <a:buNone/>
              <a:defRPr/>
            </a:pPr>
            <a:endParaRPr lang="de-DE" sz="4000" dirty="0" smtClean="0"/>
          </a:p>
          <a:p>
            <a:pPr algn="ctr" eaLnBrk="1" hangingPunct="1">
              <a:buFont typeface="Wingdings" pitchFamily="2" charset="2"/>
              <a:buNone/>
              <a:defRPr/>
            </a:pPr>
            <a:endParaRPr lang="de-DE" dirty="0" smtClean="0"/>
          </a:p>
          <a:p>
            <a:pPr algn="ctr" eaLnBrk="1" hangingPunct="1">
              <a:buFont typeface="Wingdings" pitchFamily="2" charset="2"/>
              <a:buNone/>
              <a:defRPr/>
            </a:pPr>
            <a:r>
              <a:rPr lang="de-DE" sz="2800" dirty="0" smtClean="0">
                <a:solidFill>
                  <a:schemeClr val="bg2"/>
                </a:solidFill>
                <a:effectLst/>
              </a:rPr>
              <a:t>Anfängereingriffe, § 630h Abs. 4 BGB</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6</a:t>
            </a:fld>
            <a:endParaRPr lang="de-DE">
              <a:solidFill>
                <a:schemeClr val="bg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Fußzeilenplatzhalter 5"/>
          <p:cNvSpPr>
            <a:spLocks noGrp="1"/>
          </p:cNvSpPr>
          <p:nvPr>
            <p:ph type="ftr" sz="quarter" idx="12"/>
          </p:nvPr>
        </p:nvSpPr>
        <p:spPr>
          <a:noFill/>
        </p:spPr>
        <p:txBody>
          <a:bodyPr/>
          <a:lstStyle/>
          <a:p>
            <a:r>
              <a:rPr lang="de-DE" smtClean="0">
                <a:solidFill>
                  <a:schemeClr val="bg2"/>
                </a:solidFill>
              </a:rPr>
              <a:t>Wolfgang Frahm  Arzthaftung</a:t>
            </a:r>
          </a:p>
        </p:txBody>
      </p:sp>
      <p:sp>
        <p:nvSpPr>
          <p:cNvPr id="21506" name="Rectangle 2"/>
          <p:cNvSpPr>
            <a:spLocks noGrp="1" noRot="1" noChangeArrowheads="1"/>
          </p:cNvSpPr>
          <p:nvPr>
            <p:ph type="title"/>
          </p:nvPr>
        </p:nvSpPr>
        <p:spPr/>
        <p:txBody>
          <a:bodyPr/>
          <a:lstStyle/>
          <a:p>
            <a:pPr algn="l" eaLnBrk="1" hangingPunct="1">
              <a:defRPr/>
            </a:pPr>
            <a:r>
              <a:rPr lang="de-DE" sz="2400" dirty="0" smtClean="0">
                <a:solidFill>
                  <a:schemeClr val="bg2"/>
                </a:solidFill>
              </a:rPr>
              <a:t>		</a:t>
            </a:r>
            <a:r>
              <a:rPr lang="de-DE" sz="2400" dirty="0" smtClean="0">
                <a:solidFill>
                  <a:schemeClr val="bg2"/>
                </a:solidFill>
                <a:effectLst/>
              </a:rPr>
              <a:t>Beweislast im Arzthaftungsrecht</a:t>
            </a:r>
          </a:p>
        </p:txBody>
      </p:sp>
      <p:sp>
        <p:nvSpPr>
          <p:cNvPr id="21507" name="Rectangle 3"/>
          <p:cNvSpPr>
            <a:spLocks noGrp="1" noChangeArrowheads="1"/>
          </p:cNvSpPr>
          <p:nvPr>
            <p:ph type="body" idx="1"/>
          </p:nvPr>
        </p:nvSpPr>
        <p:spPr/>
        <p:txBody>
          <a:bodyPr/>
          <a:lstStyle/>
          <a:p>
            <a:pPr algn="ctr" eaLnBrk="1" hangingPunct="1">
              <a:buFont typeface="Wingdings" pitchFamily="2" charset="2"/>
              <a:buNone/>
              <a:defRPr/>
            </a:pPr>
            <a:endParaRPr lang="de-DE" sz="4000" dirty="0" smtClean="0"/>
          </a:p>
          <a:p>
            <a:pPr algn="ctr" eaLnBrk="1" hangingPunct="1">
              <a:buFont typeface="Wingdings" pitchFamily="2" charset="2"/>
              <a:buNone/>
              <a:defRPr/>
            </a:pPr>
            <a:endParaRPr lang="de-DE" sz="4000" dirty="0" smtClean="0"/>
          </a:p>
          <a:p>
            <a:pPr eaLnBrk="1" hangingPunct="1">
              <a:buFont typeface="Wingdings" pitchFamily="2" charset="2"/>
              <a:buNone/>
              <a:defRPr/>
            </a:pPr>
            <a:endParaRPr lang="de-DE" dirty="0" smtClean="0"/>
          </a:p>
          <a:p>
            <a:pPr algn="ctr" eaLnBrk="1" hangingPunct="1">
              <a:buFont typeface="Wingdings" pitchFamily="2" charset="2"/>
              <a:buNone/>
              <a:defRPr/>
            </a:pPr>
            <a:r>
              <a:rPr lang="de-DE" sz="2800" dirty="0" smtClean="0">
                <a:solidFill>
                  <a:schemeClr val="bg2"/>
                </a:solidFill>
                <a:effectLst/>
              </a:rPr>
              <a:t>Grober Behandlungsfehler, § 630h Abs. 5 Satz 1 BGB</a:t>
            </a:r>
          </a:p>
          <a:p>
            <a:pPr eaLnBrk="1" hangingPunct="1">
              <a:buFont typeface="Wingdings" pitchFamily="2" charset="2"/>
              <a:buNone/>
              <a:defRPr/>
            </a:pPr>
            <a:endParaRPr lang="de-DE"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7</a:t>
            </a:fld>
            <a:endParaRPr lang="de-DE">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1506" name="Rectangle 2"/>
          <p:cNvSpPr>
            <a:spLocks noGrp="1" noRot="1" noChangeArrowheads="1"/>
          </p:cNvSpPr>
          <p:nvPr>
            <p:ph type="title"/>
          </p:nvPr>
        </p:nvSpPr>
        <p:spPr/>
        <p:txBody>
          <a:bodyPr/>
          <a:lstStyle/>
          <a:p>
            <a:pPr algn="l" eaLnBrk="1" hangingPunct="1">
              <a:defRPr/>
            </a:pPr>
            <a:r>
              <a:rPr lang="de-DE" sz="2400" dirty="0" smtClean="0"/>
              <a:t>		</a:t>
            </a:r>
          </a:p>
        </p:txBody>
      </p:sp>
      <p:sp>
        <p:nvSpPr>
          <p:cNvPr id="21507" name="Rectangle 3"/>
          <p:cNvSpPr>
            <a:spLocks noGrp="1" noChangeArrowheads="1"/>
          </p:cNvSpPr>
          <p:nvPr>
            <p:ph type="body" idx="1"/>
          </p:nvPr>
        </p:nvSpPr>
        <p:spPr/>
        <p:txBody>
          <a:bodyPr/>
          <a:lstStyle/>
          <a:p>
            <a:pPr algn="ctr" eaLnBrk="1" hangingPunct="1">
              <a:buFont typeface="Wingdings" pitchFamily="2" charset="2"/>
              <a:buNone/>
              <a:defRPr/>
            </a:pPr>
            <a:endParaRPr lang="de-DE" sz="1000" dirty="0" smtClean="0"/>
          </a:p>
          <a:p>
            <a:pPr algn="ctr" eaLnBrk="1" hangingPunct="1">
              <a:buFont typeface="Wingdings" pitchFamily="2" charset="2"/>
              <a:buNone/>
              <a:defRPr/>
            </a:pPr>
            <a:r>
              <a:rPr lang="de-DE" sz="4000" dirty="0" smtClean="0">
                <a:solidFill>
                  <a:schemeClr val="bg2"/>
                </a:solidFill>
                <a:effectLst/>
              </a:rPr>
              <a:t>Definition:</a:t>
            </a:r>
          </a:p>
          <a:p>
            <a:pPr indent="19050" eaLnBrk="1" hangingPunct="1">
              <a:buFont typeface="Wingdings" pitchFamily="2" charset="2"/>
              <a:buNone/>
              <a:defRPr/>
            </a:pPr>
            <a:r>
              <a:rPr lang="de-DE" sz="2400" dirty="0" smtClean="0">
                <a:solidFill>
                  <a:schemeClr val="bg2"/>
                </a:solidFill>
                <a:effectLst/>
              </a:rPr>
              <a:t>Ein grober Behandlungsfehler liegt vor, </a:t>
            </a:r>
          </a:p>
          <a:p>
            <a:pPr indent="19050" eaLnBrk="1" hangingPunct="1">
              <a:buFont typeface="Wingdings" pitchFamily="2" charset="2"/>
              <a:buNone/>
              <a:defRPr/>
            </a:pPr>
            <a:endParaRPr lang="de-DE" sz="1000" dirty="0" smtClean="0">
              <a:solidFill>
                <a:schemeClr val="bg2"/>
              </a:solidFill>
              <a:effectLst/>
            </a:endParaRPr>
          </a:p>
          <a:p>
            <a:pPr indent="19050" algn="just" eaLnBrk="1" hangingPunct="1">
              <a:buFont typeface="Wingdings" pitchFamily="2" charset="2"/>
              <a:buNone/>
              <a:defRPr/>
            </a:pPr>
            <a:r>
              <a:rPr lang="de-DE" sz="2400" dirty="0" smtClean="0">
                <a:solidFill>
                  <a:schemeClr val="bg2"/>
                </a:solidFill>
                <a:effectLst/>
              </a:rPr>
              <a:t>wenn der Arzt eindeutig gegen bewährte ärztliche Behandlungsregeln oder gesicherte medizinische Erkenntnisse verstoßen und einen Fehler begangen hat, der aus objektiver Sicht nicht mehr verständlich erscheint, weil er einem Arzt schlechterdings nicht unterlaufen darf.</a:t>
            </a:r>
          </a:p>
          <a:p>
            <a:pPr eaLnBrk="1" hangingPunct="1">
              <a:buFont typeface="Wingdings" pitchFamily="2" charset="2"/>
              <a:buNone/>
              <a:defRPr/>
            </a:pPr>
            <a:endParaRPr lang="de-DE" dirty="0" smtClean="0"/>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8</a:t>
            </a:fld>
            <a:endParaRPr lang="de-DE" dirty="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Fußzeilenplatzhalter 5"/>
          <p:cNvSpPr>
            <a:spLocks noGrp="1"/>
          </p:cNvSpPr>
          <p:nvPr>
            <p:ph type="ftr" sz="quarter" idx="12"/>
          </p:nvPr>
        </p:nvSpPr>
        <p:spPr>
          <a:noFill/>
        </p:spPr>
        <p:txBody>
          <a:bodyPr/>
          <a:lstStyle/>
          <a:p>
            <a:r>
              <a:rPr lang="de-DE" dirty="0" smtClean="0">
                <a:solidFill>
                  <a:schemeClr val="bg2"/>
                </a:solidFill>
              </a:rPr>
              <a:t>Wolfgang Frahm  Arzthaftung</a:t>
            </a:r>
          </a:p>
        </p:txBody>
      </p:sp>
      <p:sp>
        <p:nvSpPr>
          <p:cNvPr id="21506" name="Rectangle 2"/>
          <p:cNvSpPr>
            <a:spLocks noGrp="1" noRot="1" noChangeArrowheads="1"/>
          </p:cNvSpPr>
          <p:nvPr>
            <p:ph type="title"/>
          </p:nvPr>
        </p:nvSpPr>
        <p:spPr/>
        <p:txBody>
          <a:bodyPr/>
          <a:lstStyle/>
          <a:p>
            <a:pPr algn="l" eaLnBrk="1" hangingPunct="1">
              <a:defRPr/>
            </a:pPr>
            <a:r>
              <a:rPr lang="de-DE" sz="2400" dirty="0" smtClean="0"/>
              <a:t>		   </a:t>
            </a:r>
          </a:p>
        </p:txBody>
      </p:sp>
      <p:sp>
        <p:nvSpPr>
          <p:cNvPr id="21507" name="Rectangle 3"/>
          <p:cNvSpPr>
            <a:spLocks noGrp="1" noChangeArrowheads="1"/>
          </p:cNvSpPr>
          <p:nvPr>
            <p:ph type="body" idx="1"/>
          </p:nvPr>
        </p:nvSpPr>
        <p:spPr>
          <a:xfrm>
            <a:off x="642910" y="1643050"/>
            <a:ext cx="7715304" cy="4525963"/>
          </a:xfrm>
        </p:spPr>
        <p:txBody>
          <a:bodyPr/>
          <a:lstStyle/>
          <a:p>
            <a:pPr algn="ctr" eaLnBrk="1" hangingPunct="1">
              <a:buFont typeface="Wingdings" pitchFamily="2" charset="2"/>
              <a:buNone/>
              <a:defRPr/>
            </a:pPr>
            <a:endParaRPr lang="de-DE" sz="1000" dirty="0" smtClean="0"/>
          </a:p>
          <a:p>
            <a:pPr algn="ctr" eaLnBrk="1" hangingPunct="1">
              <a:buFont typeface="Wingdings" pitchFamily="2" charset="2"/>
              <a:buNone/>
              <a:defRPr/>
            </a:pPr>
            <a:r>
              <a:rPr lang="de-DE" dirty="0" smtClean="0">
                <a:solidFill>
                  <a:schemeClr val="bg2"/>
                </a:solidFill>
                <a:effectLst/>
              </a:rPr>
              <a:t>Beispiel:</a:t>
            </a:r>
          </a:p>
          <a:p>
            <a:pPr indent="19050" eaLnBrk="1" hangingPunct="1">
              <a:buFont typeface="Wingdings" pitchFamily="2" charset="2"/>
              <a:buNone/>
              <a:defRPr/>
            </a:pPr>
            <a:endParaRPr lang="de-DE" sz="1000" dirty="0" smtClean="0">
              <a:solidFill>
                <a:schemeClr val="bg2"/>
              </a:solidFill>
              <a:effectLst/>
            </a:endParaRPr>
          </a:p>
          <a:p>
            <a:pPr indent="19050" algn="just" eaLnBrk="1" hangingPunct="1">
              <a:buNone/>
              <a:defRPr/>
            </a:pPr>
            <a:r>
              <a:rPr lang="de-DE" sz="2000" dirty="0" smtClean="0">
                <a:solidFill>
                  <a:schemeClr val="bg2"/>
                </a:solidFill>
                <a:effectLst/>
              </a:rPr>
              <a:t>Wenn die Ärzte einer Kinderklinik nach der Entfernung einer Knochenzyste im linken Oberschenkelknochen eines 2 ½-jährigen Kindes die zum Ausschluss eines Tumorgeschehens am Rückenmark (wegen neurologischer Auffälligkeiten) erforderlichen Befunde nicht erheben und deshalb ein Wirbelsäulentumor zu spät erkannt und entfernt wird, liegt darin ein grober Behandlungsfehler </a:t>
            </a:r>
          </a:p>
          <a:p>
            <a:pPr indent="19050" algn="just" eaLnBrk="1" hangingPunct="1">
              <a:buFont typeface="Wingdings" pitchFamily="2" charset="2"/>
              <a:buNone/>
              <a:defRPr/>
            </a:pPr>
            <a:r>
              <a:rPr lang="de-DE" sz="2000" dirty="0" smtClean="0">
                <a:solidFill>
                  <a:schemeClr val="bg2"/>
                </a:solidFill>
                <a:effectLst/>
              </a:rPr>
              <a:t>(OLG Schleswig, Urteil vom 21.04.1999 – 4 U 30/95).</a:t>
            </a:r>
          </a:p>
        </p:txBody>
      </p:sp>
      <p:sp>
        <p:nvSpPr>
          <p:cNvPr id="2" name="Foliennummernplatzhalter 1"/>
          <p:cNvSpPr>
            <a:spLocks noGrp="1"/>
          </p:cNvSpPr>
          <p:nvPr>
            <p:ph type="sldNum" sz="quarter" idx="11"/>
          </p:nvPr>
        </p:nvSpPr>
        <p:spPr/>
        <p:txBody>
          <a:bodyPr/>
          <a:lstStyle/>
          <a:p>
            <a:pPr>
              <a:defRPr/>
            </a:pPr>
            <a:fld id="{48002650-0E8B-41F7-A8CE-7E2CDE9ACEA9}" type="slidenum">
              <a:rPr lang="de-DE" smtClean="0">
                <a:solidFill>
                  <a:schemeClr val="bg2"/>
                </a:solidFill>
              </a:rPr>
              <a:pPr>
                <a:defRPr/>
              </a:pPr>
              <a:t>9</a:t>
            </a:fld>
            <a:endParaRPr lang="de-DE" dirty="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ömung">
  <a:themeElements>
    <a:clrScheme name="Strömung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ömung">
      <a:majorFont>
        <a:latin typeface="Garamond"/>
        <a:ea typeface=""/>
        <a:cs typeface=""/>
      </a:majorFont>
      <a:minorFont>
        <a:latin typeface="Garamond"/>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ömung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ömung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ömung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ömung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ömung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ömung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ömung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ömung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ömung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1643</Words>
  <Application>Microsoft Office PowerPoint</Application>
  <PresentationFormat>Bildschirmpräsentation (4:3)</PresentationFormat>
  <Paragraphs>232</Paragraphs>
  <Slides>29</Slides>
  <Notes>29</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29</vt:i4>
      </vt:variant>
    </vt:vector>
  </HeadingPairs>
  <TitlesOfParts>
    <vt:vector size="33" baseType="lpstr">
      <vt:lpstr>Arial</vt:lpstr>
      <vt:lpstr>Garamond</vt:lpstr>
      <vt:lpstr>Wingdings</vt:lpstr>
      <vt:lpstr>Strömung</vt:lpstr>
      <vt:lpstr>Guten Tag!</vt:lpstr>
      <vt:lpstr>„Die rechtlichen Anforderungen an die Dokumentation bei Wirbelsäulenoperationen“</vt:lpstr>
      <vt:lpstr>  Beweislast im Arzthaftungsrecht</vt:lpstr>
      <vt:lpstr>  Beweislast im Arzthaftungsrecht</vt:lpstr>
      <vt:lpstr>  Beweislast im Arzthaftungsrecht</vt:lpstr>
      <vt:lpstr>  Beweislast im Arzthaftungsrecht</vt:lpstr>
      <vt:lpstr>  Beweislast im Arzthaftungsrecht</vt:lpstr>
      <vt:lpstr>  </vt:lpstr>
      <vt:lpstr>     </vt:lpstr>
      <vt:lpstr>  Beweislast im Arzthaftungsrecht</vt:lpstr>
      <vt:lpstr>Beweiserleichterung beim Befunderhebungsfehler</vt:lpstr>
      <vt:lpstr>  Beweislast im Arzthaftungsrecht</vt:lpstr>
      <vt:lpstr>  Dokumentationsversäumnisse</vt:lpstr>
      <vt:lpstr>  Dokumentationsversäumnisse</vt:lpstr>
      <vt:lpstr>  Dokumentationsversäumnisse</vt:lpstr>
      <vt:lpstr>  Dokumentationsversäumnisse</vt:lpstr>
      <vt:lpstr>  Dokumentationsversäumnisse</vt:lpstr>
      <vt:lpstr>  Dokumentationsversäumnisse</vt:lpstr>
      <vt:lpstr>  Dokumentationsversäumnisse</vt:lpstr>
      <vt:lpstr>  Dokumentationsversäumnis</vt:lpstr>
      <vt:lpstr>  Dokumentationsversäumnis</vt:lpstr>
      <vt:lpstr>  Dokumentationsversäumnis</vt:lpstr>
      <vt:lpstr>  Dokumentationsversäumnis</vt:lpstr>
      <vt:lpstr>  Dokumentationsversäumnis</vt:lpstr>
      <vt:lpstr>  Dokumentationsversäumnisse</vt:lpstr>
      <vt:lpstr>  Dokumentationsversäumnisse</vt:lpstr>
      <vt:lpstr>  Dokumentationsversäumnisse</vt:lpstr>
      <vt:lpstr>  Dokumentationsversäumnisse</vt:lpstr>
      <vt:lpstr>PowerPoint-Präsentation</vt:lpstr>
    </vt:vector>
  </TitlesOfParts>
  <Company>OLG Schleswig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Guten Morgen!</dc:title>
  <dc:creator>Frahm</dc:creator>
  <cp:lastModifiedBy>Mäurer, Samira</cp:lastModifiedBy>
  <cp:revision>219</cp:revision>
  <dcterms:created xsi:type="dcterms:W3CDTF">2006-10-02T12:52:38Z</dcterms:created>
  <dcterms:modified xsi:type="dcterms:W3CDTF">2016-02-11T16:36:01Z</dcterms:modified>
</cp:coreProperties>
</file>